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42"/>
  </p:notesMasterIdLst>
  <p:handoutMasterIdLst>
    <p:handoutMasterId r:id="rId43"/>
  </p:handoutMasterIdLst>
  <p:sldIdLst>
    <p:sldId id="257" r:id="rId2"/>
    <p:sldId id="375" r:id="rId3"/>
    <p:sldId id="348" r:id="rId4"/>
    <p:sldId id="377" r:id="rId5"/>
    <p:sldId id="419" r:id="rId6"/>
    <p:sldId id="420" r:id="rId7"/>
    <p:sldId id="373" r:id="rId8"/>
    <p:sldId id="357" r:id="rId9"/>
    <p:sldId id="394" r:id="rId10"/>
    <p:sldId id="402" r:id="rId11"/>
    <p:sldId id="384" r:id="rId12"/>
    <p:sldId id="396" r:id="rId13"/>
    <p:sldId id="385" r:id="rId14"/>
    <p:sldId id="389" r:id="rId15"/>
    <p:sldId id="416" r:id="rId16"/>
    <p:sldId id="417" r:id="rId17"/>
    <p:sldId id="418" r:id="rId18"/>
    <p:sldId id="393" r:id="rId19"/>
    <p:sldId id="407" r:id="rId20"/>
    <p:sldId id="408" r:id="rId21"/>
    <p:sldId id="409" r:id="rId22"/>
    <p:sldId id="410" r:id="rId23"/>
    <p:sldId id="411" r:id="rId24"/>
    <p:sldId id="412" r:id="rId25"/>
    <p:sldId id="436" r:id="rId26"/>
    <p:sldId id="431" r:id="rId27"/>
    <p:sldId id="427" r:id="rId28"/>
    <p:sldId id="430" r:id="rId29"/>
    <p:sldId id="426" r:id="rId30"/>
    <p:sldId id="397" r:id="rId31"/>
    <p:sldId id="432" r:id="rId32"/>
    <p:sldId id="344" r:id="rId33"/>
    <p:sldId id="437" r:id="rId34"/>
    <p:sldId id="428" r:id="rId35"/>
    <p:sldId id="399" r:id="rId36"/>
    <p:sldId id="434" r:id="rId37"/>
    <p:sldId id="435" r:id="rId38"/>
    <p:sldId id="374" r:id="rId39"/>
    <p:sldId id="424" r:id="rId40"/>
    <p:sldId id="346" r:id="rId41"/>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1" autoAdjust="0"/>
    <p:restoredTop sz="94626" autoAdjust="0"/>
  </p:normalViewPr>
  <p:slideViewPr>
    <p:cSldViewPr snapToGrid="0" snapToObjects="1" showGuides="1">
      <p:cViewPr>
        <p:scale>
          <a:sx n="50" d="100"/>
          <a:sy n="50" d="100"/>
        </p:scale>
        <p:origin x="-1056" y="-164"/>
      </p:cViewPr>
      <p:guideLst>
        <p:guide orient="horz" pos="2160"/>
        <p:guide pos="2880"/>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6.emf"/><Relationship Id="rId7" Type="http://schemas.openxmlformats.org/officeDocument/2006/relationships/image" Target="../media/image70.wmf"/><Relationship Id="rId2" Type="http://schemas.openxmlformats.org/officeDocument/2006/relationships/image" Target="../media/image65.e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dirty="0"/>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10/22/2012</a:t>
            </a:fld>
            <a:endParaRPr lang="en-US" dirty="0"/>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dirty="0"/>
          </a:p>
        </p:txBody>
      </p:sp>
    </p:spTree>
    <p:extLst>
      <p:ext uri="{BB962C8B-B14F-4D97-AF65-F5344CB8AC3E}">
        <p14:creationId xmlns:p14="http://schemas.microsoft.com/office/powerpoint/2010/main" xmlns="" val="418050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dirty="0"/>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10/22/2012</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dirty="0"/>
          </a:p>
        </p:txBody>
      </p:sp>
    </p:spTree>
    <p:extLst>
      <p:ext uri="{BB962C8B-B14F-4D97-AF65-F5344CB8AC3E}">
        <p14:creationId xmlns:p14="http://schemas.microsoft.com/office/powerpoint/2010/main" xmlns="" val="10196334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4BFB5-EC5A-4118-A87C-802A7E3804CB}" type="slidenum">
              <a:rPr lang="zh-CN" altLang="en-US"/>
              <a:pPr/>
              <a:t>19</a:t>
            </a:fld>
            <a:endParaRPr lang="en-US" altLang="zh-CN"/>
          </a:p>
        </p:txBody>
      </p:sp>
      <p:sp>
        <p:nvSpPr>
          <p:cNvPr id="97282" name="Rectangle 2"/>
          <p:cNvSpPr>
            <a:spLocks noGrp="1" noRot="1" noChangeAspect="1" noChangeArrowheads="1"/>
          </p:cNvSpPr>
          <p:nvPr>
            <p:ph type="sldImg"/>
          </p:nvPr>
        </p:nvSpPr>
        <p:spPr bwMode="auto">
          <a:xfrm>
            <a:off x="1168400" y="690563"/>
            <a:ext cx="4610100" cy="3457575"/>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694690" y="4379595"/>
            <a:ext cx="5557520" cy="4149090"/>
          </a:xfrm>
          <a:prstGeom prst="rect">
            <a:avLst/>
          </a:prstGeom>
          <a:solidFill>
            <a:srgbClr val="FFFFFF"/>
          </a:solidFill>
          <a:ln>
            <a:solidFill>
              <a:srgbClr val="000000"/>
            </a:solidFill>
            <a:miter lim="800000"/>
            <a:headEnd/>
            <a:tailEnd/>
          </a:ln>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4BFB5-EC5A-4118-A87C-802A7E3804CB}" type="slidenum">
              <a:rPr lang="zh-CN" altLang="en-US"/>
              <a:pPr/>
              <a:t>23</a:t>
            </a:fld>
            <a:endParaRPr lang="en-US" altLang="zh-CN"/>
          </a:p>
        </p:txBody>
      </p:sp>
      <p:sp>
        <p:nvSpPr>
          <p:cNvPr id="97282" name="Rectangle 2"/>
          <p:cNvSpPr>
            <a:spLocks noGrp="1" noRot="1" noChangeAspect="1" noChangeArrowheads="1"/>
          </p:cNvSpPr>
          <p:nvPr>
            <p:ph type="sldImg"/>
          </p:nvPr>
        </p:nvSpPr>
        <p:spPr bwMode="auto">
          <a:xfrm>
            <a:off x="1168400" y="690563"/>
            <a:ext cx="4610100" cy="3457575"/>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694690" y="4379595"/>
            <a:ext cx="5557520" cy="4149090"/>
          </a:xfrm>
          <a:prstGeom prst="rect">
            <a:avLst/>
          </a:prstGeom>
          <a:solidFill>
            <a:srgbClr val="FFFFFF"/>
          </a:solidFill>
          <a:ln>
            <a:solidFill>
              <a:srgbClr val="000000"/>
            </a:solidFill>
            <a:miter lim="800000"/>
            <a:headEnd/>
            <a:tailEnd/>
          </a:ln>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4BFB5-EC5A-4118-A87C-802A7E3804CB}" type="slidenum">
              <a:rPr lang="zh-CN" altLang="en-US"/>
              <a:pPr/>
              <a:t>24</a:t>
            </a:fld>
            <a:endParaRPr lang="en-US" altLang="zh-CN"/>
          </a:p>
        </p:txBody>
      </p:sp>
      <p:sp>
        <p:nvSpPr>
          <p:cNvPr id="97282" name="Rectangle 2"/>
          <p:cNvSpPr>
            <a:spLocks noGrp="1" noRot="1" noChangeAspect="1" noChangeArrowheads="1"/>
          </p:cNvSpPr>
          <p:nvPr>
            <p:ph type="sldImg"/>
          </p:nvPr>
        </p:nvSpPr>
        <p:spPr bwMode="auto">
          <a:xfrm>
            <a:off x="1168400" y="690563"/>
            <a:ext cx="4610100" cy="3457575"/>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694690" y="4379595"/>
            <a:ext cx="5557520" cy="4149090"/>
          </a:xfrm>
          <a:prstGeom prst="rect">
            <a:avLst/>
          </a:prstGeom>
          <a:solidFill>
            <a:srgbClr val="FFFFFF"/>
          </a:solidFill>
          <a:ln>
            <a:solidFill>
              <a:srgbClr val="000000"/>
            </a:solidFill>
            <a:miter lim="800000"/>
            <a:headEnd/>
            <a:tailEnd/>
          </a:ln>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4BFB5-EC5A-4118-A87C-802A7E3804CB}" type="slidenum">
              <a:rPr lang="zh-CN" altLang="en-US"/>
              <a:pPr/>
              <a:t>25</a:t>
            </a:fld>
            <a:endParaRPr lang="en-US" altLang="zh-CN"/>
          </a:p>
        </p:txBody>
      </p:sp>
      <p:sp>
        <p:nvSpPr>
          <p:cNvPr id="97282" name="Rectangle 2"/>
          <p:cNvSpPr>
            <a:spLocks noGrp="1" noRot="1" noChangeAspect="1" noChangeArrowheads="1"/>
          </p:cNvSpPr>
          <p:nvPr>
            <p:ph type="sldImg"/>
          </p:nvPr>
        </p:nvSpPr>
        <p:spPr bwMode="auto">
          <a:xfrm>
            <a:off x="1168400" y="690563"/>
            <a:ext cx="4610100" cy="3457575"/>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694690" y="4379595"/>
            <a:ext cx="5557520" cy="4149090"/>
          </a:xfrm>
          <a:prstGeom prst="rect">
            <a:avLst/>
          </a:prstGeom>
          <a:solidFill>
            <a:srgbClr val="FFFFFF"/>
          </a:solidFill>
          <a:ln>
            <a:solidFill>
              <a:srgbClr val="000000"/>
            </a:solidFill>
            <a:miter lim="800000"/>
            <a:headEnd/>
            <a:tailEnd/>
          </a:ln>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r>
              <a:rPr lang="en-US" dirty="0" smtClean="0"/>
              <a:t>11/3/2011</a:t>
            </a:r>
            <a:endParaRPr lang="en-US" dirty="0"/>
          </a:p>
        </p:txBody>
      </p:sp>
      <p:sp>
        <p:nvSpPr>
          <p:cNvPr id="5" name="Footer Placeholder 4"/>
          <p:cNvSpPr>
            <a:spLocks noGrp="1"/>
          </p:cNvSpPr>
          <p:nvPr>
            <p:ph type="ftr" sz="quarter" idx="11"/>
          </p:nvPr>
        </p:nvSpPr>
        <p:spPr/>
        <p:txBody>
          <a:bodyPr/>
          <a:lstStyle/>
          <a:p>
            <a:r>
              <a:rPr lang="en-US" dirty="0" smtClean="0"/>
              <a:t>NPP SDR  Provisional Product Review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9/18/2012</a:t>
            </a:r>
            <a:endParaRPr lang="en-US" dirty="0"/>
          </a:p>
        </p:txBody>
      </p:sp>
      <p:sp>
        <p:nvSpPr>
          <p:cNvPr id="5" name="Footer Placeholder 4"/>
          <p:cNvSpPr>
            <a:spLocks noGrp="1"/>
          </p:cNvSpPr>
          <p:nvPr>
            <p:ph type="ftr" sz="quarter" idx="11"/>
          </p:nvPr>
        </p:nvSpPr>
        <p:spPr/>
        <p:txBody>
          <a:bodyPr/>
          <a:lstStyle/>
          <a:p>
            <a:r>
              <a:rPr lang="en-US" dirty="0" smtClean="0"/>
              <a:t>JPSS DPA Program Planning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9/18/2012</a:t>
            </a:r>
            <a:endParaRPr lang="en-US" dirty="0"/>
          </a:p>
        </p:txBody>
      </p:sp>
      <p:sp>
        <p:nvSpPr>
          <p:cNvPr id="5" name="Footer Placeholder 4"/>
          <p:cNvSpPr>
            <a:spLocks noGrp="1"/>
          </p:cNvSpPr>
          <p:nvPr>
            <p:ph type="ftr" sz="quarter" idx="11"/>
          </p:nvPr>
        </p:nvSpPr>
        <p:spPr/>
        <p:txBody>
          <a:bodyPr/>
          <a:lstStyle/>
          <a:p>
            <a:r>
              <a:rPr lang="en-US" dirty="0" smtClean="0"/>
              <a:t>JPSS DPA Program Planning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Rectangle 89"/>
          <p:cNvSpPr>
            <a:spLocks noGrp="1" noChangeArrowheads="1"/>
          </p:cNvSpPr>
          <p:nvPr>
            <p:ph type="sldNum" sz="quarter" idx="10"/>
          </p:nvPr>
        </p:nvSpPr>
        <p:spPr/>
        <p:txBody>
          <a:bodyPr/>
          <a:lstStyle>
            <a:lvl1pPr>
              <a:defRPr smtClean="0"/>
            </a:lvl1pPr>
          </a:lstStyle>
          <a:p>
            <a:pPr>
              <a:defRPr/>
            </a:pPr>
            <a:fld id="{9F26DBA7-D3A2-45EE-A812-C604B8783A19}" type="slidenum">
              <a:rPr lang="en-US"/>
              <a:pPr>
                <a:defRPr/>
              </a:pPr>
              <a:t>‹#›</a:t>
            </a:fld>
            <a:endParaRPr lang="en-US"/>
          </a:p>
        </p:txBody>
      </p:sp>
    </p:spTree>
  </p:cSld>
  <p:clrMapOvr>
    <a:masterClrMapping/>
  </p:clrMapOvr>
  <p:transition advClick="0"/>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t>10/23-24/2012</a:t>
            </a:r>
          </a:p>
        </p:txBody>
      </p:sp>
      <p:sp>
        <p:nvSpPr>
          <p:cNvPr id="5" name="Footer Placeholder 4"/>
          <p:cNvSpPr>
            <a:spLocks noGrp="1"/>
          </p:cNvSpPr>
          <p:nvPr>
            <p:ph type="ftr" sz="quarter" idx="11"/>
          </p:nvPr>
        </p:nvSpPr>
        <p:spPr/>
        <p:txBody>
          <a:bodyPr/>
          <a:lstStyle/>
          <a:p>
            <a:r>
              <a:rPr lang="en-US" dirty="0" smtClean="0"/>
              <a:t>NPP SDR  Provisional Product Review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r>
              <a:rPr lang="en-US" dirty="0" smtClean="0"/>
              <a:t>9/18/2012</a:t>
            </a:r>
            <a:endParaRPr lang="en-US" dirty="0"/>
          </a:p>
        </p:txBody>
      </p:sp>
      <p:sp>
        <p:nvSpPr>
          <p:cNvPr id="5" name="Footer Placeholder 4"/>
          <p:cNvSpPr>
            <a:spLocks noGrp="1"/>
          </p:cNvSpPr>
          <p:nvPr>
            <p:ph type="ftr" sz="quarter" idx="11"/>
          </p:nvPr>
        </p:nvSpPr>
        <p:spPr/>
        <p:txBody>
          <a:bodyPr/>
          <a:lstStyle/>
          <a:p>
            <a:r>
              <a:rPr lang="en-US" dirty="0" smtClean="0"/>
              <a:t>NPP SDR  Provisional Product Review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t>9/18/2012</a:t>
            </a:r>
          </a:p>
        </p:txBody>
      </p:sp>
      <p:sp>
        <p:nvSpPr>
          <p:cNvPr id="6" name="Footer Placeholder 5"/>
          <p:cNvSpPr>
            <a:spLocks noGrp="1"/>
          </p:cNvSpPr>
          <p:nvPr>
            <p:ph type="ftr" sz="quarter" idx="11"/>
          </p:nvPr>
        </p:nvSpPr>
        <p:spPr/>
        <p:txBody>
          <a:bodyPr/>
          <a:lstStyle/>
          <a:p>
            <a:r>
              <a:rPr lang="en-US" dirty="0" smtClean="0"/>
              <a:t>NPP SDR  Provisional Product Review </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t>9/18/2012</a:t>
            </a:r>
          </a:p>
        </p:txBody>
      </p:sp>
      <p:sp>
        <p:nvSpPr>
          <p:cNvPr id="8" name="Footer Placeholder 7"/>
          <p:cNvSpPr>
            <a:spLocks noGrp="1"/>
          </p:cNvSpPr>
          <p:nvPr>
            <p:ph type="ftr" sz="quarter" idx="11"/>
          </p:nvPr>
        </p:nvSpPr>
        <p:spPr/>
        <p:txBody>
          <a:bodyPr/>
          <a:lstStyle/>
          <a:p>
            <a:r>
              <a:rPr lang="en-US" dirty="0" smtClean="0"/>
              <a:t>NPP SDR  Provisional Product Review </a:t>
            </a:r>
            <a:endParaRPr lang="en-US" dirty="0"/>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r>
              <a:rPr lang="en-US" dirty="0" smtClean="0"/>
              <a:t>9/18/2012</a:t>
            </a:r>
            <a:endParaRPr lang="en-US" dirty="0"/>
          </a:p>
        </p:txBody>
      </p:sp>
      <p:sp>
        <p:nvSpPr>
          <p:cNvPr id="4" name="Footer Placeholder 3"/>
          <p:cNvSpPr>
            <a:spLocks noGrp="1"/>
          </p:cNvSpPr>
          <p:nvPr>
            <p:ph type="ftr" sz="quarter" idx="11"/>
          </p:nvPr>
        </p:nvSpPr>
        <p:spPr/>
        <p:txBody>
          <a:bodyPr/>
          <a:lstStyle/>
          <a:p>
            <a:r>
              <a:rPr lang="en-US" dirty="0" smtClean="0"/>
              <a:t>NPP SDR  Provisional Product Review </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9/18/2012</a:t>
            </a:r>
            <a:endParaRPr lang="en-US" dirty="0"/>
          </a:p>
        </p:txBody>
      </p:sp>
      <p:sp>
        <p:nvSpPr>
          <p:cNvPr id="3" name="Footer Placeholder 2"/>
          <p:cNvSpPr>
            <a:spLocks noGrp="1"/>
          </p:cNvSpPr>
          <p:nvPr>
            <p:ph type="ftr" sz="quarter" idx="11"/>
          </p:nvPr>
        </p:nvSpPr>
        <p:spPr/>
        <p:txBody>
          <a:bodyPr/>
          <a:lstStyle/>
          <a:p>
            <a:r>
              <a:rPr lang="en-US" dirty="0" smtClean="0"/>
              <a:t>NPP SDR  Provisional Product Review </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r>
              <a:rPr lang="en-US" dirty="0" smtClean="0"/>
              <a:t>9/18/2012</a:t>
            </a:r>
            <a:endParaRPr lang="en-US" dirty="0"/>
          </a:p>
        </p:txBody>
      </p:sp>
      <p:sp>
        <p:nvSpPr>
          <p:cNvPr id="6" name="Footer Placeholder 5"/>
          <p:cNvSpPr>
            <a:spLocks noGrp="1"/>
          </p:cNvSpPr>
          <p:nvPr>
            <p:ph type="ftr" sz="quarter" idx="11"/>
          </p:nvPr>
        </p:nvSpPr>
        <p:spPr/>
        <p:txBody>
          <a:bodyPr/>
          <a:lstStyle/>
          <a:p>
            <a:r>
              <a:rPr lang="en-US" dirty="0" smtClean="0"/>
              <a:t>JPSS DPA Program Planning </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r>
              <a:rPr lang="en-US" dirty="0" smtClean="0"/>
              <a:t>9/18/2012</a:t>
            </a:r>
            <a:endParaRPr lang="en-US" dirty="0"/>
          </a:p>
        </p:txBody>
      </p:sp>
      <p:sp>
        <p:nvSpPr>
          <p:cNvPr id="6" name="Footer Placeholder 5"/>
          <p:cNvSpPr>
            <a:spLocks noGrp="1"/>
          </p:cNvSpPr>
          <p:nvPr>
            <p:ph type="ftr" sz="quarter" idx="11"/>
          </p:nvPr>
        </p:nvSpPr>
        <p:spPr/>
        <p:txBody>
          <a:bodyPr/>
          <a:lstStyle/>
          <a:p>
            <a:r>
              <a:rPr lang="en-US" dirty="0" smtClean="0"/>
              <a:t>JPSS DPA Program Planning </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10/23-24/2012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NPP SDR  Provisional Product Review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dirty="0"/>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dirty="0">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4"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5"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advClick="0"/>
  <p:hf hdr="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oleObject" Target="../embeddings/oleObject16.bin"/><Relationship Id="rId5" Type="http://schemas.openxmlformats.org/officeDocument/2006/relationships/oleObject" Target="../embeddings/oleObject12.bin"/><Relationship Id="rId10" Type="http://schemas.openxmlformats.org/officeDocument/2006/relationships/image" Target="../media/image72.png"/><Relationship Id="rId4" Type="http://schemas.openxmlformats.org/officeDocument/2006/relationships/oleObject" Target="../embeddings/oleObject11.bin"/><Relationship Id="rId9"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479930"/>
            <a:ext cx="8126525" cy="993775"/>
          </a:xfrm>
        </p:spPr>
        <p:txBody>
          <a:bodyPr>
            <a:noAutofit/>
          </a:bodyPr>
          <a:lstStyle/>
          <a:p>
            <a:r>
              <a:rPr lang="en-US" sz="2800" b="1" dirty="0" smtClean="0"/>
              <a:t/>
            </a:r>
            <a:br>
              <a:rPr lang="en-US" sz="2800" b="1" dirty="0" smtClean="0"/>
            </a:br>
            <a:r>
              <a:rPr lang="en-US" sz="2800" b="1" dirty="0" err="1" smtClean="0"/>
              <a:t>Suomi</a:t>
            </a:r>
            <a:r>
              <a:rPr lang="en-US" sz="2800" b="1" dirty="0" smtClean="0"/>
              <a:t> NPP ATMS SDR Provisional Product Highlights   </a:t>
            </a:r>
            <a:br>
              <a:rPr lang="en-US" sz="2800" b="1" dirty="0" smtClean="0"/>
            </a:br>
            <a:endParaRPr lang="en-US" sz="2800" b="1" dirty="0"/>
          </a:p>
        </p:txBody>
      </p:sp>
      <p:sp>
        <p:nvSpPr>
          <p:cNvPr id="3" name="Subtitle 2"/>
          <p:cNvSpPr>
            <a:spLocks noGrp="1"/>
          </p:cNvSpPr>
          <p:nvPr>
            <p:ph type="subTitle" idx="1"/>
          </p:nvPr>
        </p:nvSpPr>
        <p:spPr>
          <a:xfrm>
            <a:off x="1047919" y="3343198"/>
            <a:ext cx="7220183" cy="1873708"/>
          </a:xfrm>
        </p:spPr>
        <p:txBody>
          <a:bodyPr>
            <a:normAutofit fontScale="92500" lnSpcReduction="20000"/>
          </a:bodyPr>
          <a:lstStyle/>
          <a:p>
            <a:r>
              <a:rPr lang="en-US" sz="2400" spc="-150" dirty="0" err="1" smtClean="0">
                <a:solidFill>
                  <a:schemeClr val="tx1"/>
                </a:solidFill>
              </a:rPr>
              <a:t>Fuzhong</a:t>
            </a:r>
            <a:r>
              <a:rPr lang="en-US" sz="2400" spc="-150" dirty="0" smtClean="0">
                <a:solidFill>
                  <a:schemeClr val="tx1"/>
                </a:solidFill>
              </a:rPr>
              <a:t> </a:t>
            </a:r>
            <a:r>
              <a:rPr lang="en-US" sz="2400" spc="-150" dirty="0" err="1" smtClean="0">
                <a:solidFill>
                  <a:schemeClr val="tx1"/>
                </a:solidFill>
              </a:rPr>
              <a:t>Weng</a:t>
            </a:r>
            <a:r>
              <a:rPr lang="en-US" sz="2400" spc="-150" dirty="0" smtClean="0">
                <a:solidFill>
                  <a:schemeClr val="tx1"/>
                </a:solidFill>
              </a:rPr>
              <a:t>, ATMS  SDR Team Managerial  Lead (Acting)  </a:t>
            </a:r>
          </a:p>
          <a:p>
            <a:endParaRPr lang="en-US" sz="2400" spc="-150" dirty="0" smtClean="0">
              <a:solidFill>
                <a:schemeClr val="tx2"/>
              </a:solidFill>
            </a:endParaRPr>
          </a:p>
          <a:p>
            <a:r>
              <a:rPr lang="en-US" sz="2000" spc="-150" dirty="0" err="1" smtClean="0">
                <a:solidFill>
                  <a:schemeClr val="tx1"/>
                </a:solidFill>
                <a:latin typeface="Book Antiqua" pitchFamily="18" charset="0"/>
              </a:rPr>
              <a:t>Suomi</a:t>
            </a:r>
            <a:r>
              <a:rPr lang="en-US" sz="2000" spc="-150" dirty="0" smtClean="0">
                <a:solidFill>
                  <a:schemeClr val="tx1"/>
                </a:solidFill>
                <a:latin typeface="Book Antiqua" pitchFamily="18" charset="0"/>
              </a:rPr>
              <a:t>  NPP SDR Product Review</a:t>
            </a:r>
          </a:p>
          <a:p>
            <a:pPr marL="457200" indent="-457200"/>
            <a:r>
              <a:rPr lang="en-US" sz="2000" spc="-150" dirty="0" smtClean="0">
                <a:solidFill>
                  <a:schemeClr val="tx1"/>
                </a:solidFill>
                <a:latin typeface="Book Antiqua" pitchFamily="18" charset="0"/>
              </a:rPr>
              <a:t>NOAA Center for Weather and Climate Prediction (NCWCP)</a:t>
            </a:r>
          </a:p>
          <a:p>
            <a:pPr marL="457200" indent="-457200"/>
            <a:r>
              <a:rPr lang="en-US" sz="2000" spc="-150" dirty="0" smtClean="0">
                <a:solidFill>
                  <a:schemeClr val="tx1"/>
                </a:solidFill>
                <a:latin typeface="Book Antiqua" pitchFamily="18" charset="0"/>
              </a:rPr>
              <a:t>5830 University Research Park, College Park, Maryland </a:t>
            </a:r>
          </a:p>
          <a:p>
            <a:pPr marL="457200" indent="-457200"/>
            <a:r>
              <a:rPr lang="en-US" sz="2000" spc="-150" dirty="0" smtClean="0">
                <a:solidFill>
                  <a:schemeClr val="tx1"/>
                </a:solidFill>
                <a:latin typeface="Book Antiqua" pitchFamily="18" charset="0"/>
              </a:rPr>
              <a:t>October 23 - 24, 2012</a:t>
            </a:r>
          </a:p>
          <a:p>
            <a:endParaRPr lang="en-US" sz="2000" spc="-150" dirty="0" smtClean="0">
              <a:solidFill>
                <a:schemeClr val="tx1"/>
              </a:solidFill>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304800" y="124039"/>
            <a:ext cx="8686800" cy="762000"/>
          </a:xfrm>
        </p:spPr>
        <p:txBody>
          <a:bodyPr/>
          <a:lstStyle/>
          <a:p>
            <a:pPr eaLnBrk="1" hangingPunct="1"/>
            <a:r>
              <a:rPr lang="en-US" sz="2800" b="1" dirty="0" smtClean="0"/>
              <a:t>ATMS PRT Uniformity Check </a:t>
            </a:r>
          </a:p>
        </p:txBody>
      </p:sp>
      <p:sp>
        <p:nvSpPr>
          <p:cNvPr id="28675" name="TextBox 8"/>
          <p:cNvSpPr txBox="1">
            <a:spLocks noChangeArrowheads="1"/>
          </p:cNvSpPr>
          <p:nvPr/>
        </p:nvSpPr>
        <p:spPr bwMode="auto">
          <a:xfrm>
            <a:off x="1066800" y="1135338"/>
            <a:ext cx="1336158" cy="369332"/>
          </a:xfrm>
          <a:prstGeom prst="rect">
            <a:avLst/>
          </a:prstGeom>
          <a:noFill/>
          <a:ln w="9525">
            <a:noFill/>
            <a:miter lim="800000"/>
            <a:headEnd/>
            <a:tailEnd/>
          </a:ln>
        </p:spPr>
        <p:txBody>
          <a:bodyPr wrap="square">
            <a:spAutoFit/>
          </a:bodyPr>
          <a:lstStyle/>
          <a:p>
            <a:r>
              <a:rPr lang="en-US" dirty="0"/>
              <a:t>12-05-2011</a:t>
            </a:r>
          </a:p>
        </p:txBody>
      </p:sp>
      <p:sp>
        <p:nvSpPr>
          <p:cNvPr id="28676" name="TextBox 9"/>
          <p:cNvSpPr txBox="1">
            <a:spLocks noChangeArrowheads="1"/>
          </p:cNvSpPr>
          <p:nvPr/>
        </p:nvSpPr>
        <p:spPr bwMode="auto">
          <a:xfrm>
            <a:off x="4257574" y="1130975"/>
            <a:ext cx="1546225" cy="369332"/>
          </a:xfrm>
          <a:prstGeom prst="rect">
            <a:avLst/>
          </a:prstGeom>
          <a:noFill/>
          <a:ln w="9525">
            <a:noFill/>
            <a:miter lim="800000"/>
            <a:headEnd/>
            <a:tailEnd/>
          </a:ln>
        </p:spPr>
        <p:txBody>
          <a:bodyPr wrap="square">
            <a:spAutoFit/>
          </a:bodyPr>
          <a:lstStyle/>
          <a:p>
            <a:r>
              <a:rPr lang="en-US"/>
              <a:t>12-10-2011</a:t>
            </a:r>
          </a:p>
        </p:txBody>
      </p:sp>
      <p:sp>
        <p:nvSpPr>
          <p:cNvPr id="28677" name="TextBox 10"/>
          <p:cNvSpPr txBox="1">
            <a:spLocks noChangeArrowheads="1"/>
          </p:cNvSpPr>
          <p:nvPr/>
        </p:nvSpPr>
        <p:spPr bwMode="auto">
          <a:xfrm>
            <a:off x="7238999" y="1130175"/>
            <a:ext cx="1426535" cy="369332"/>
          </a:xfrm>
          <a:prstGeom prst="rect">
            <a:avLst/>
          </a:prstGeom>
          <a:noFill/>
          <a:ln w="9525">
            <a:noFill/>
            <a:miter lim="800000"/>
            <a:headEnd/>
            <a:tailEnd/>
          </a:ln>
        </p:spPr>
        <p:txBody>
          <a:bodyPr wrap="square">
            <a:spAutoFit/>
          </a:bodyPr>
          <a:lstStyle/>
          <a:p>
            <a:r>
              <a:rPr lang="en-US" dirty="0"/>
              <a:t>12-18-2011</a:t>
            </a:r>
          </a:p>
        </p:txBody>
      </p:sp>
      <p:pic>
        <p:nvPicPr>
          <p:cNvPr id="28678" name="Picture 15" descr="1205_PRT_KV_01.jpg"/>
          <p:cNvPicPr>
            <a:picLocks noChangeAspect="1" noChangeArrowheads="1"/>
          </p:cNvPicPr>
          <p:nvPr/>
        </p:nvPicPr>
        <p:blipFill>
          <a:blip r:embed="rId2" cstate="print"/>
          <a:srcRect/>
          <a:stretch>
            <a:fillRect/>
          </a:stretch>
        </p:blipFill>
        <p:spPr bwMode="auto">
          <a:xfrm>
            <a:off x="0" y="1464650"/>
            <a:ext cx="2971800" cy="2362200"/>
          </a:xfrm>
          <a:prstGeom prst="rect">
            <a:avLst/>
          </a:prstGeom>
          <a:noFill/>
          <a:ln w="9525">
            <a:noFill/>
            <a:miter lim="800000"/>
            <a:headEnd/>
            <a:tailEnd/>
          </a:ln>
        </p:spPr>
      </p:pic>
      <p:pic>
        <p:nvPicPr>
          <p:cNvPr id="28679" name="Picture 16" descr="1210_PRT_KV_01.jpg"/>
          <p:cNvPicPr>
            <a:picLocks noChangeAspect="1" noChangeArrowheads="1"/>
          </p:cNvPicPr>
          <p:nvPr/>
        </p:nvPicPr>
        <p:blipFill>
          <a:blip r:embed="rId3" cstate="print"/>
          <a:srcRect/>
          <a:stretch>
            <a:fillRect/>
          </a:stretch>
        </p:blipFill>
        <p:spPr bwMode="auto">
          <a:xfrm>
            <a:off x="3048000" y="1504670"/>
            <a:ext cx="3048000" cy="2376155"/>
          </a:xfrm>
          <a:prstGeom prst="rect">
            <a:avLst/>
          </a:prstGeom>
          <a:noFill/>
          <a:ln w="9525">
            <a:noFill/>
            <a:miter lim="800000"/>
            <a:headEnd/>
            <a:tailEnd/>
          </a:ln>
        </p:spPr>
      </p:pic>
      <p:pic>
        <p:nvPicPr>
          <p:cNvPr id="28680" name="Picture 17" descr="1218_PRT_KV_01.jpg"/>
          <p:cNvPicPr>
            <a:picLocks noChangeAspect="1" noChangeArrowheads="1"/>
          </p:cNvPicPr>
          <p:nvPr/>
        </p:nvPicPr>
        <p:blipFill>
          <a:blip r:embed="rId4" cstate="print"/>
          <a:srcRect/>
          <a:stretch>
            <a:fillRect/>
          </a:stretch>
        </p:blipFill>
        <p:spPr bwMode="auto">
          <a:xfrm>
            <a:off x="6248400" y="1504670"/>
            <a:ext cx="2895600" cy="2398380"/>
          </a:xfrm>
          <a:prstGeom prst="rect">
            <a:avLst/>
          </a:prstGeom>
          <a:noFill/>
          <a:ln w="9525">
            <a:noFill/>
            <a:miter lim="800000"/>
            <a:headEnd/>
            <a:tailEnd/>
          </a:ln>
        </p:spPr>
      </p:pic>
      <p:sp>
        <p:nvSpPr>
          <p:cNvPr id="28681" name="TextBox 18"/>
          <p:cNvSpPr txBox="1">
            <a:spLocks noChangeArrowheads="1"/>
          </p:cNvSpPr>
          <p:nvPr/>
        </p:nvSpPr>
        <p:spPr bwMode="auto">
          <a:xfrm>
            <a:off x="1676400" y="2302850"/>
            <a:ext cx="1012825" cy="584200"/>
          </a:xfrm>
          <a:prstGeom prst="rect">
            <a:avLst/>
          </a:prstGeom>
          <a:noFill/>
          <a:ln w="9525">
            <a:noFill/>
            <a:miter lim="800000"/>
            <a:headEnd/>
            <a:tailEnd/>
          </a:ln>
        </p:spPr>
        <p:txBody>
          <a:bodyPr wrap="none">
            <a:spAutoFit/>
          </a:bodyPr>
          <a:lstStyle/>
          <a:p>
            <a:r>
              <a:rPr lang="en-US"/>
              <a:t>PRT-KAV</a:t>
            </a:r>
          </a:p>
          <a:p>
            <a:r>
              <a:rPr lang="en-US"/>
              <a:t> = 0.02K</a:t>
            </a:r>
          </a:p>
        </p:txBody>
      </p:sp>
      <p:sp>
        <p:nvSpPr>
          <p:cNvPr id="28682" name="TextBox 19"/>
          <p:cNvSpPr txBox="1">
            <a:spLocks noChangeArrowheads="1"/>
          </p:cNvSpPr>
          <p:nvPr/>
        </p:nvSpPr>
        <p:spPr bwMode="auto">
          <a:xfrm>
            <a:off x="4800600" y="2379050"/>
            <a:ext cx="1012825" cy="584200"/>
          </a:xfrm>
          <a:prstGeom prst="rect">
            <a:avLst/>
          </a:prstGeom>
          <a:noFill/>
          <a:ln w="9525">
            <a:noFill/>
            <a:miter lim="800000"/>
            <a:headEnd/>
            <a:tailEnd/>
          </a:ln>
        </p:spPr>
        <p:txBody>
          <a:bodyPr wrap="none">
            <a:spAutoFit/>
          </a:bodyPr>
          <a:lstStyle/>
          <a:p>
            <a:r>
              <a:rPr lang="en-US"/>
              <a:t>PRT-KAV</a:t>
            </a:r>
          </a:p>
          <a:p>
            <a:r>
              <a:rPr lang="en-US"/>
              <a:t>=0.02K</a:t>
            </a:r>
          </a:p>
        </p:txBody>
      </p:sp>
      <p:sp>
        <p:nvSpPr>
          <p:cNvPr id="28683" name="TextBox 20"/>
          <p:cNvSpPr txBox="1">
            <a:spLocks noChangeArrowheads="1"/>
          </p:cNvSpPr>
          <p:nvPr/>
        </p:nvSpPr>
        <p:spPr bwMode="auto">
          <a:xfrm>
            <a:off x="7924800" y="2302850"/>
            <a:ext cx="1012825" cy="584200"/>
          </a:xfrm>
          <a:prstGeom prst="rect">
            <a:avLst/>
          </a:prstGeom>
          <a:noFill/>
          <a:ln w="9525">
            <a:noFill/>
            <a:miter lim="800000"/>
            <a:headEnd/>
            <a:tailEnd/>
          </a:ln>
        </p:spPr>
        <p:txBody>
          <a:bodyPr wrap="none">
            <a:spAutoFit/>
          </a:bodyPr>
          <a:lstStyle/>
          <a:p>
            <a:r>
              <a:rPr lang="en-US" dirty="0"/>
              <a:t>PRT-KAV</a:t>
            </a:r>
          </a:p>
          <a:p>
            <a:r>
              <a:rPr lang="en-US" dirty="0"/>
              <a:t>=0.02K</a:t>
            </a:r>
          </a:p>
        </p:txBody>
      </p:sp>
      <p:pic>
        <p:nvPicPr>
          <p:cNvPr id="28684" name="Picture 21" descr="1205_PRT_WG_01.jpg"/>
          <p:cNvPicPr>
            <a:picLocks noChangeAspect="1" noChangeArrowheads="1"/>
          </p:cNvPicPr>
          <p:nvPr/>
        </p:nvPicPr>
        <p:blipFill>
          <a:blip r:embed="rId5" cstate="print"/>
          <a:srcRect/>
          <a:stretch>
            <a:fillRect/>
          </a:stretch>
        </p:blipFill>
        <p:spPr bwMode="auto">
          <a:xfrm>
            <a:off x="82550" y="4055450"/>
            <a:ext cx="2889250" cy="2590800"/>
          </a:xfrm>
          <a:prstGeom prst="rect">
            <a:avLst/>
          </a:prstGeom>
          <a:noFill/>
          <a:ln w="9525">
            <a:noFill/>
            <a:miter lim="800000"/>
            <a:headEnd/>
            <a:tailEnd/>
          </a:ln>
        </p:spPr>
      </p:pic>
      <p:pic>
        <p:nvPicPr>
          <p:cNvPr id="28685" name="Picture 22" descr="1210_PRT_WG_01.jpg"/>
          <p:cNvPicPr>
            <a:picLocks noChangeAspect="1" noChangeArrowheads="1"/>
          </p:cNvPicPr>
          <p:nvPr/>
        </p:nvPicPr>
        <p:blipFill>
          <a:blip r:embed="rId6" cstate="print"/>
          <a:srcRect/>
          <a:stretch>
            <a:fillRect/>
          </a:stretch>
        </p:blipFill>
        <p:spPr bwMode="auto">
          <a:xfrm>
            <a:off x="3048000" y="4055450"/>
            <a:ext cx="3125788" cy="2590800"/>
          </a:xfrm>
          <a:prstGeom prst="rect">
            <a:avLst/>
          </a:prstGeom>
          <a:noFill/>
          <a:ln w="9525">
            <a:noFill/>
            <a:miter lim="800000"/>
            <a:headEnd/>
            <a:tailEnd/>
          </a:ln>
        </p:spPr>
      </p:pic>
      <p:pic>
        <p:nvPicPr>
          <p:cNvPr id="28686" name="Picture 23" descr="1218_PRT_WG_01.jpg"/>
          <p:cNvPicPr>
            <a:picLocks noChangeAspect="1" noChangeArrowheads="1"/>
          </p:cNvPicPr>
          <p:nvPr/>
        </p:nvPicPr>
        <p:blipFill>
          <a:blip r:embed="rId7" cstate="print"/>
          <a:srcRect/>
          <a:stretch>
            <a:fillRect/>
          </a:stretch>
        </p:blipFill>
        <p:spPr bwMode="auto">
          <a:xfrm>
            <a:off x="6248400" y="4055450"/>
            <a:ext cx="2895600" cy="2590800"/>
          </a:xfrm>
          <a:prstGeom prst="rect">
            <a:avLst/>
          </a:prstGeom>
          <a:noFill/>
          <a:ln w="9525">
            <a:noFill/>
            <a:miter lim="800000"/>
            <a:headEnd/>
            <a:tailEnd/>
          </a:ln>
        </p:spPr>
      </p:pic>
      <p:sp>
        <p:nvSpPr>
          <p:cNvPr id="28687" name="TextBox 24"/>
          <p:cNvSpPr txBox="1">
            <a:spLocks noChangeArrowheads="1"/>
          </p:cNvSpPr>
          <p:nvPr/>
        </p:nvSpPr>
        <p:spPr bwMode="auto">
          <a:xfrm>
            <a:off x="1654175" y="4842850"/>
            <a:ext cx="1011238" cy="584200"/>
          </a:xfrm>
          <a:prstGeom prst="rect">
            <a:avLst/>
          </a:prstGeom>
          <a:noFill/>
          <a:ln w="9525">
            <a:noFill/>
            <a:miter lim="800000"/>
            <a:headEnd/>
            <a:tailEnd/>
          </a:ln>
        </p:spPr>
        <p:txBody>
          <a:bodyPr wrap="none">
            <a:spAutoFit/>
          </a:bodyPr>
          <a:lstStyle/>
          <a:p>
            <a:r>
              <a:rPr lang="en-US"/>
              <a:t>PRT-WG</a:t>
            </a:r>
          </a:p>
          <a:p>
            <a:r>
              <a:rPr lang="en-US"/>
              <a:t> = 0.015K</a:t>
            </a:r>
          </a:p>
        </p:txBody>
      </p:sp>
      <p:sp>
        <p:nvSpPr>
          <p:cNvPr id="28688" name="TextBox 25"/>
          <p:cNvSpPr txBox="1">
            <a:spLocks noChangeArrowheads="1"/>
          </p:cNvSpPr>
          <p:nvPr/>
        </p:nvSpPr>
        <p:spPr bwMode="auto">
          <a:xfrm>
            <a:off x="7904163" y="5147650"/>
            <a:ext cx="1011237" cy="584200"/>
          </a:xfrm>
          <a:prstGeom prst="rect">
            <a:avLst/>
          </a:prstGeom>
          <a:noFill/>
          <a:ln w="9525">
            <a:noFill/>
            <a:miter lim="800000"/>
            <a:headEnd/>
            <a:tailEnd/>
          </a:ln>
        </p:spPr>
        <p:txBody>
          <a:bodyPr wrap="none">
            <a:spAutoFit/>
          </a:bodyPr>
          <a:lstStyle/>
          <a:p>
            <a:r>
              <a:rPr lang="en-US"/>
              <a:t>PRT-WG</a:t>
            </a:r>
          </a:p>
          <a:p>
            <a:r>
              <a:rPr lang="en-US"/>
              <a:t> = 0.015K</a:t>
            </a:r>
          </a:p>
        </p:txBody>
      </p:sp>
      <p:sp>
        <p:nvSpPr>
          <p:cNvPr id="28689" name="TextBox 26"/>
          <p:cNvSpPr txBox="1">
            <a:spLocks noChangeArrowheads="1"/>
          </p:cNvSpPr>
          <p:nvPr/>
        </p:nvSpPr>
        <p:spPr bwMode="auto">
          <a:xfrm>
            <a:off x="4724400" y="4995250"/>
            <a:ext cx="1011238" cy="584200"/>
          </a:xfrm>
          <a:prstGeom prst="rect">
            <a:avLst/>
          </a:prstGeom>
          <a:noFill/>
          <a:ln w="9525">
            <a:noFill/>
            <a:miter lim="800000"/>
            <a:headEnd/>
            <a:tailEnd/>
          </a:ln>
        </p:spPr>
        <p:txBody>
          <a:bodyPr wrap="none">
            <a:spAutoFit/>
          </a:bodyPr>
          <a:lstStyle/>
          <a:p>
            <a:r>
              <a:rPr lang="en-US"/>
              <a:t>PRT-WG</a:t>
            </a:r>
          </a:p>
          <a:p>
            <a:r>
              <a:rPr lang="en-US"/>
              <a:t> = 0.015K</a:t>
            </a:r>
          </a:p>
        </p:txBody>
      </p:sp>
      <p:sp>
        <p:nvSpPr>
          <p:cNvPr id="18" name="TextBox 17"/>
          <p:cNvSpPr txBox="1"/>
          <p:nvPr/>
        </p:nvSpPr>
        <p:spPr>
          <a:xfrm>
            <a:off x="5423610" y="65629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PRT Temperature Uniformity Check </a:t>
            </a:r>
            <a:endParaRPr lang="en-US" sz="2800" b="1"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11</a:t>
            </a:fld>
            <a:endParaRPr lang="en-US" dirty="0"/>
          </a:p>
        </p:txBody>
      </p:sp>
      <p:pic>
        <p:nvPicPr>
          <p:cNvPr id="7" name="Content Placeholder 5" descr="PRT_uniformity_Latitude.jpg"/>
          <p:cNvPicPr>
            <a:picLocks noGrp="1" noChangeAspect="1"/>
          </p:cNvPicPr>
          <p:nvPr>
            <p:ph idx="1"/>
          </p:nvPr>
        </p:nvPicPr>
        <p:blipFill>
          <a:blip r:embed="rId2" cstate="print"/>
          <a:stretch>
            <a:fillRect/>
          </a:stretch>
        </p:blipFill>
        <p:spPr>
          <a:xfrm>
            <a:off x="561457" y="894974"/>
            <a:ext cx="6658798" cy="4994098"/>
          </a:xfrm>
        </p:spPr>
      </p:pic>
      <p:sp>
        <p:nvSpPr>
          <p:cNvPr id="8" name="TextBox 7"/>
          <p:cNvSpPr txBox="1"/>
          <p:nvPr/>
        </p:nvSpPr>
        <p:spPr>
          <a:xfrm>
            <a:off x="457200" y="5802352"/>
            <a:ext cx="8090310" cy="646331"/>
          </a:xfrm>
          <a:prstGeom prst="rect">
            <a:avLst/>
          </a:prstGeom>
          <a:noFill/>
        </p:spPr>
        <p:txBody>
          <a:bodyPr wrap="square" rtlCol="0">
            <a:spAutoFit/>
          </a:bodyPr>
          <a:lstStyle/>
          <a:p>
            <a:r>
              <a:rPr lang="en-US" dirty="0" smtClean="0"/>
              <a:t>Warm load PRT temperature contrast spiked around the north pole for the WG bands. Similar spikes occurred at ~45 degree south for the KAV bands</a:t>
            </a:r>
            <a:endParaRPr lang="en-US" dirty="0"/>
          </a:p>
        </p:txBody>
      </p:sp>
      <p:sp>
        <p:nvSpPr>
          <p:cNvPr id="9" name="TextBox 8"/>
          <p:cNvSpPr txBox="1"/>
          <p:nvPr/>
        </p:nvSpPr>
        <p:spPr>
          <a:xfrm>
            <a:off x="3434326" y="6409515"/>
            <a:ext cx="2264146" cy="369332"/>
          </a:xfrm>
          <a:prstGeom prst="rect">
            <a:avLst/>
          </a:prstGeom>
          <a:noFill/>
        </p:spPr>
        <p:txBody>
          <a:bodyPr wrap="none" rtlCol="0">
            <a:spAutoFit/>
          </a:bodyPr>
          <a:lstStyle/>
          <a:p>
            <a:r>
              <a:rPr lang="en-US" i="1" dirty="0" smtClean="0">
                <a:solidFill>
                  <a:srgbClr val="002060"/>
                </a:solidFill>
              </a:rPr>
              <a:t>Slide courtesy of NGES</a:t>
            </a:r>
            <a:endParaRPr lang="en-US" i="1" dirty="0">
              <a:solidFill>
                <a:srgbClr val="002060"/>
              </a:solidFill>
            </a:endParaRPr>
          </a:p>
        </p:txBody>
      </p:sp>
    </p:spTree>
    <p:extLst>
      <p:ext uri="{BB962C8B-B14F-4D97-AF65-F5344CB8AC3E}">
        <p14:creationId xmlns:p14="http://schemas.microsoft.com/office/powerpoint/2010/main" xmlns="" val="2919513854"/>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ATMS Dynamic Range Count (Warm)</a:t>
            </a:r>
            <a:endParaRPr lang="en-US" sz="2800" b="1"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12</a:t>
            </a:fld>
            <a:endParaRPr lang="en-US" dirty="0"/>
          </a:p>
        </p:txBody>
      </p:sp>
      <p:pic>
        <p:nvPicPr>
          <p:cNvPr id="14" name="Picture 2"/>
          <p:cNvPicPr>
            <a:picLocks noChangeAspect="1" noChangeArrowheads="1"/>
          </p:cNvPicPr>
          <p:nvPr/>
        </p:nvPicPr>
        <p:blipFill>
          <a:blip r:embed="rId2" cstate="print"/>
          <a:srcRect/>
          <a:stretch>
            <a:fillRect/>
          </a:stretch>
        </p:blipFill>
        <p:spPr bwMode="auto">
          <a:xfrm>
            <a:off x="257249" y="1100667"/>
            <a:ext cx="3983156" cy="2396504"/>
          </a:xfrm>
          <a:prstGeom prst="rect">
            <a:avLst/>
          </a:prstGeom>
          <a:noFill/>
          <a:ln w="9525">
            <a:noFill/>
            <a:miter lim="800000"/>
            <a:headEnd/>
            <a:tailEnd/>
          </a:ln>
          <a:effectLst/>
        </p:spPr>
      </p:pic>
      <p:pic>
        <p:nvPicPr>
          <p:cNvPr id="15" name="Picture 3"/>
          <p:cNvPicPr>
            <a:picLocks noChangeAspect="1" noChangeArrowheads="1"/>
          </p:cNvPicPr>
          <p:nvPr/>
        </p:nvPicPr>
        <p:blipFill>
          <a:blip r:embed="rId3" cstate="print"/>
          <a:srcRect/>
          <a:stretch>
            <a:fillRect/>
          </a:stretch>
        </p:blipFill>
        <p:spPr bwMode="auto">
          <a:xfrm>
            <a:off x="4336387" y="1100667"/>
            <a:ext cx="3953614" cy="2378730"/>
          </a:xfrm>
          <a:prstGeom prst="rect">
            <a:avLst/>
          </a:prstGeom>
          <a:noFill/>
          <a:ln w="9525">
            <a:noFill/>
            <a:miter lim="800000"/>
            <a:headEnd/>
            <a:tailEnd/>
          </a:ln>
          <a:effectLst/>
        </p:spPr>
      </p:pic>
      <p:pic>
        <p:nvPicPr>
          <p:cNvPr id="16" name="Picture 4"/>
          <p:cNvPicPr>
            <a:picLocks noChangeAspect="1" noChangeArrowheads="1"/>
          </p:cNvPicPr>
          <p:nvPr/>
        </p:nvPicPr>
        <p:blipFill>
          <a:blip r:embed="rId4" cstate="print"/>
          <a:srcRect/>
          <a:stretch>
            <a:fillRect/>
          </a:stretch>
        </p:blipFill>
        <p:spPr bwMode="auto">
          <a:xfrm>
            <a:off x="220561" y="3598338"/>
            <a:ext cx="4019844" cy="2418578"/>
          </a:xfrm>
          <a:prstGeom prst="rect">
            <a:avLst/>
          </a:prstGeom>
          <a:noFill/>
          <a:ln w="9525">
            <a:noFill/>
            <a:miter lim="800000"/>
            <a:headEnd/>
            <a:tailEnd/>
          </a:ln>
          <a:effectLst/>
        </p:spPr>
      </p:pic>
      <p:sp>
        <p:nvSpPr>
          <p:cNvPr id="17" name="Content Placeholder 2"/>
          <p:cNvSpPr>
            <a:spLocks noGrp="1"/>
          </p:cNvSpPr>
          <p:nvPr>
            <p:ph idx="1"/>
          </p:nvPr>
        </p:nvSpPr>
        <p:spPr>
          <a:xfrm>
            <a:off x="4404528" y="3598338"/>
            <a:ext cx="4086329" cy="2758011"/>
          </a:xfrm>
        </p:spPr>
        <p:txBody>
          <a:bodyPr>
            <a:normAutofit fontScale="62500" lnSpcReduction="20000"/>
          </a:bodyPr>
          <a:lstStyle/>
          <a:p>
            <a:pPr marL="228600" lvl="1" indent="-228600"/>
            <a:r>
              <a:rPr lang="en-US" b="1" dirty="0"/>
              <a:t>Dynamic range is assessed by comparison to requirement that maximum allowable radiometric counts, for any channel, shall be &lt; 45,150</a:t>
            </a:r>
          </a:p>
          <a:p>
            <a:pPr marL="228600" lvl="1" indent="-228600"/>
            <a:r>
              <a:rPr lang="en-US" b="1" dirty="0"/>
              <a:t>The dynamic range assessment is done by extrapolating the warm target counts to a 330 K temperature, using gains computed from on-orbit data. </a:t>
            </a:r>
          </a:p>
          <a:p>
            <a:pPr marL="228600" lvl="1" indent="-228600"/>
            <a:r>
              <a:rPr lang="en-US" b="1" dirty="0"/>
              <a:t>As shown in </a:t>
            </a:r>
            <a:r>
              <a:rPr lang="en-US" b="1" dirty="0" smtClean="0"/>
              <a:t>chart</a:t>
            </a:r>
            <a:r>
              <a:rPr lang="en-US" b="1" dirty="0"/>
              <a:t>, for orbit 163, all channels consistently met the criterion that counts (330K) &lt; 45,150. Over 13,100 counts margin relative to 45,150 </a:t>
            </a:r>
            <a:r>
              <a:rPr lang="en-US" b="1" dirty="0" smtClean="0"/>
              <a:t>limit. Dynamic </a:t>
            </a:r>
            <a:r>
              <a:rPr lang="en-US" b="1" dirty="0"/>
              <a:t>range requirements are </a:t>
            </a:r>
            <a:r>
              <a:rPr lang="en-US" b="1" dirty="0" smtClean="0"/>
              <a:t>satisfied</a:t>
            </a:r>
          </a:p>
        </p:txBody>
      </p:sp>
      <p:sp>
        <p:nvSpPr>
          <p:cNvPr id="10" name="TextBox 9"/>
          <p:cNvSpPr txBox="1"/>
          <p:nvPr/>
        </p:nvSpPr>
        <p:spPr>
          <a:xfrm>
            <a:off x="3204314" y="6331179"/>
            <a:ext cx="2264146" cy="369332"/>
          </a:xfrm>
          <a:prstGeom prst="rect">
            <a:avLst/>
          </a:prstGeom>
          <a:noFill/>
        </p:spPr>
        <p:txBody>
          <a:bodyPr wrap="none" rtlCol="0">
            <a:spAutoFit/>
          </a:bodyPr>
          <a:lstStyle/>
          <a:p>
            <a:r>
              <a:rPr lang="en-US" i="1" dirty="0" smtClean="0">
                <a:solidFill>
                  <a:srgbClr val="002060"/>
                </a:solidFill>
              </a:rPr>
              <a:t>Slide courtesy of NGES</a:t>
            </a:r>
            <a:endParaRPr lang="en-US" i="1" dirty="0">
              <a:solidFill>
                <a:srgbClr val="002060"/>
              </a:solidFill>
            </a:endParaRPr>
          </a:p>
        </p:txBody>
      </p:sp>
    </p:spTree>
    <p:extLst>
      <p:ext uri="{BB962C8B-B14F-4D97-AF65-F5344CB8AC3E}">
        <p14:creationId xmlns:p14="http://schemas.microsoft.com/office/powerpoint/2010/main" xmlns="" val="3719268184"/>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Lunar Intrusion Detection</a:t>
            </a:r>
            <a:endParaRPr lang="en-US" sz="2800" dirty="0"/>
          </a:p>
        </p:txBody>
      </p:sp>
      <p:sp>
        <p:nvSpPr>
          <p:cNvPr id="4" name="Date Placeholder 3"/>
          <p:cNvSpPr>
            <a:spLocks noGrp="1"/>
          </p:cNvSpPr>
          <p:nvPr>
            <p:ph type="dt" sz="half" idx="10"/>
          </p:nvPr>
        </p:nvSpPr>
        <p:spPr/>
        <p:txBody>
          <a:bodyPr/>
          <a:lstStyle/>
          <a:p>
            <a:r>
              <a:rPr lang="en-US" smtClean="0"/>
              <a:t>9/18/2012</a:t>
            </a:r>
            <a:endParaRPr lang="en-US" dirty="0" smtClean="0"/>
          </a:p>
        </p:txBody>
      </p:sp>
      <p:sp>
        <p:nvSpPr>
          <p:cNvPr id="5" name="Footer Placeholder 4"/>
          <p:cNvSpPr>
            <a:spLocks noGrp="1"/>
          </p:cNvSpPr>
          <p:nvPr>
            <p:ph type="ftr" sz="quarter" idx="11"/>
          </p:nvPr>
        </p:nvSpPr>
        <p:spPr/>
        <p:txBody>
          <a:bodyPr/>
          <a:lstStyle/>
          <a:p>
            <a:r>
              <a:rPr lang="en-US" smtClean="0"/>
              <a:t>JPSS DPA Program Planning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13</a:t>
            </a:fld>
            <a:endParaRPr lang="en-US" dirty="0"/>
          </a:p>
        </p:txBody>
      </p:sp>
      <p:pic>
        <p:nvPicPr>
          <p:cNvPr id="7" name="Picture 3" descr="npp_atms_sv_count_ch1.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996" y="1075258"/>
            <a:ext cx="29718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npp_atms_sv_count_ch3.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098793" y="1075258"/>
            <a:ext cx="3024188"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descr="npp_atms_sv_count_ch17.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7148" y="1075258"/>
            <a:ext cx="3059116"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p:nvSpPr>
        <p:spPr bwMode="auto">
          <a:xfrm>
            <a:off x="431799" y="1159917"/>
            <a:ext cx="2438400" cy="338138"/>
          </a:xfrm>
          <a:prstGeom prst="rect">
            <a:avLst/>
          </a:prstGeom>
          <a:solidFill>
            <a:schemeClr val="tx2">
              <a:lumMod val="40000"/>
              <a:lumOff val="60000"/>
            </a:schemeClr>
          </a:solidFill>
          <a:ln>
            <a:noFill/>
          </a:ln>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dirty="0">
                <a:latin typeface="+mn-lt"/>
              </a:rPr>
              <a:t>Channel 1 (FOV Size:5.2) </a:t>
            </a:r>
          </a:p>
        </p:txBody>
      </p:sp>
      <p:sp>
        <p:nvSpPr>
          <p:cNvPr id="11" name="TextBox 9"/>
          <p:cNvSpPr txBox="1">
            <a:spLocks noChangeArrowheads="1"/>
          </p:cNvSpPr>
          <p:nvPr/>
        </p:nvSpPr>
        <p:spPr bwMode="auto">
          <a:xfrm>
            <a:off x="3352788" y="1168392"/>
            <a:ext cx="2514600" cy="338138"/>
          </a:xfrm>
          <a:prstGeom prst="rect">
            <a:avLst/>
          </a:prstGeom>
          <a:solidFill>
            <a:schemeClr val="tx2">
              <a:lumMod val="40000"/>
              <a:lumOff val="60000"/>
            </a:schemeClr>
          </a:solidFill>
          <a:ln>
            <a:noFill/>
          </a:ln>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dirty="0">
                <a:latin typeface="+mn-lt"/>
              </a:rPr>
              <a:t>Channel 3 (FOV Size: 2.2) </a:t>
            </a:r>
          </a:p>
        </p:txBody>
      </p:sp>
      <p:sp>
        <p:nvSpPr>
          <p:cNvPr id="12" name="TextBox 10"/>
          <p:cNvSpPr txBox="1">
            <a:spLocks noChangeArrowheads="1"/>
          </p:cNvSpPr>
          <p:nvPr/>
        </p:nvSpPr>
        <p:spPr bwMode="auto">
          <a:xfrm>
            <a:off x="6282258" y="1168392"/>
            <a:ext cx="2556937" cy="338554"/>
          </a:xfrm>
          <a:prstGeom prst="rect">
            <a:avLst/>
          </a:prstGeom>
          <a:solidFill>
            <a:schemeClr val="tx2">
              <a:lumMod val="40000"/>
              <a:lumOff val="60000"/>
            </a:schemeClr>
          </a:solidFill>
          <a:ln>
            <a:noFill/>
          </a:ln>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dirty="0">
                <a:latin typeface="+mn-lt"/>
              </a:rPr>
              <a:t>Channel 17 (FOV Size: 1.1) </a:t>
            </a:r>
          </a:p>
        </p:txBody>
      </p:sp>
      <p:sp>
        <p:nvSpPr>
          <p:cNvPr id="13" name="TextBox 12"/>
          <p:cNvSpPr txBox="1"/>
          <p:nvPr/>
        </p:nvSpPr>
        <p:spPr>
          <a:xfrm>
            <a:off x="3677919" y="6490459"/>
            <a:ext cx="2210926"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extLst>
      <p:ext uri="{BB962C8B-B14F-4D97-AF65-F5344CB8AC3E}">
        <p14:creationId xmlns:p14="http://schemas.microsoft.com/office/powerpoint/2010/main" xmlns="" val="2079283154"/>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Geolocation</a:t>
            </a:r>
            <a:r>
              <a:rPr lang="en-US" sz="2800" b="1" dirty="0" smtClean="0"/>
              <a:t> Verification</a:t>
            </a:r>
            <a:endParaRPr lang="en-US" sz="2800" dirty="0"/>
          </a:p>
        </p:txBody>
      </p:sp>
      <p:sp>
        <p:nvSpPr>
          <p:cNvPr id="4" name="Date Placeholder 3"/>
          <p:cNvSpPr>
            <a:spLocks noGrp="1"/>
          </p:cNvSpPr>
          <p:nvPr>
            <p:ph type="dt" sz="half" idx="10"/>
          </p:nvPr>
        </p:nvSpPr>
        <p:spPr/>
        <p:txBody>
          <a:bodyPr/>
          <a:lstStyle/>
          <a:p>
            <a:r>
              <a:rPr lang="en-US" smtClean="0"/>
              <a:t>9/18/2012</a:t>
            </a:r>
            <a:endParaRPr lang="en-US" dirty="0" smtClean="0"/>
          </a:p>
        </p:txBody>
      </p:sp>
      <p:sp>
        <p:nvSpPr>
          <p:cNvPr id="5" name="Footer Placeholder 4"/>
          <p:cNvSpPr>
            <a:spLocks noGrp="1"/>
          </p:cNvSpPr>
          <p:nvPr>
            <p:ph type="ftr" sz="quarter" idx="11"/>
          </p:nvPr>
        </p:nvSpPr>
        <p:spPr/>
        <p:txBody>
          <a:bodyPr/>
          <a:lstStyle/>
          <a:p>
            <a:r>
              <a:rPr lang="en-US" smtClean="0"/>
              <a:t>JPSS DPA Program Planning </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14</a:t>
            </a:fld>
            <a:endParaRPr lang="en-US" dirty="0"/>
          </a:p>
        </p:txBody>
      </p:sp>
      <p:pic>
        <p:nvPicPr>
          <p:cNvPr id="13"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794246" y="1024467"/>
            <a:ext cx="2867599" cy="2698119"/>
          </a:xfrm>
        </p:spPr>
      </p:pic>
      <p:pic>
        <p:nvPicPr>
          <p:cNvPr id="1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94245" y="3666269"/>
            <a:ext cx="2867599" cy="2755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5936761" y="956752"/>
            <a:ext cx="2934470" cy="258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5950761" y="3594099"/>
            <a:ext cx="2906470" cy="258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157134" y="1092200"/>
            <a:ext cx="1779628" cy="1477328"/>
          </a:xfrm>
          <a:prstGeom prst="rect">
            <a:avLst/>
          </a:prstGeom>
        </p:spPr>
        <p:txBody>
          <a:bodyPr wrap="square">
            <a:spAutoFit/>
          </a:bodyPr>
          <a:lstStyle/>
          <a:p>
            <a:r>
              <a:rPr lang="en-US" dirty="0"/>
              <a:t>North – South</a:t>
            </a:r>
          </a:p>
          <a:p>
            <a:r>
              <a:rPr lang="en-US" dirty="0"/>
              <a:t>Mean   -0.15km    0.01°</a:t>
            </a:r>
          </a:p>
          <a:p>
            <a:r>
              <a:rPr lang="en-US" dirty="0"/>
              <a:t>Std. Deviation   3.98km    0.28°</a:t>
            </a:r>
          </a:p>
        </p:txBody>
      </p:sp>
      <p:sp>
        <p:nvSpPr>
          <p:cNvPr id="17" name="Text Placeholder 4"/>
          <p:cNvSpPr txBox="1">
            <a:spLocks/>
          </p:cNvSpPr>
          <p:nvPr/>
        </p:nvSpPr>
        <p:spPr>
          <a:xfrm>
            <a:off x="4080933" y="4039829"/>
            <a:ext cx="1855828" cy="1995845"/>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500" dirty="0" smtClean="0"/>
              <a:t>East – West</a:t>
            </a:r>
          </a:p>
          <a:p>
            <a:pPr marL="0" indent="0">
              <a:buNone/>
            </a:pPr>
            <a:r>
              <a:rPr lang="en-US" sz="5500" dirty="0" smtClean="0"/>
              <a:t>Mean   -.027km    0.02°</a:t>
            </a:r>
          </a:p>
          <a:p>
            <a:pPr marL="0" indent="0">
              <a:buNone/>
            </a:pPr>
            <a:r>
              <a:rPr lang="en-US" sz="5500" dirty="0" smtClean="0"/>
              <a:t>Std. Deviation   2.34km    0.16°</a:t>
            </a:r>
          </a:p>
        </p:txBody>
      </p:sp>
      <p:sp>
        <p:nvSpPr>
          <p:cNvPr id="12" name="TextBox 11"/>
          <p:cNvSpPr txBox="1"/>
          <p:nvPr/>
        </p:nvSpPr>
        <p:spPr>
          <a:xfrm>
            <a:off x="5800140" y="6391844"/>
            <a:ext cx="2152577" cy="369332"/>
          </a:xfrm>
          <a:prstGeom prst="rect">
            <a:avLst/>
          </a:prstGeom>
          <a:noFill/>
        </p:spPr>
        <p:txBody>
          <a:bodyPr wrap="none" rtlCol="0">
            <a:spAutoFit/>
          </a:bodyPr>
          <a:lstStyle/>
          <a:p>
            <a:r>
              <a:rPr lang="en-US" i="1" dirty="0" smtClean="0">
                <a:solidFill>
                  <a:srgbClr val="002060"/>
                </a:solidFill>
              </a:rPr>
              <a:t>Slide courtesy of  SDL</a:t>
            </a:r>
            <a:endParaRPr lang="en-US" i="1" dirty="0">
              <a:solidFill>
                <a:srgbClr val="002060"/>
              </a:solidFill>
            </a:endParaRPr>
          </a:p>
        </p:txBody>
      </p:sp>
    </p:spTree>
    <p:extLst>
      <p:ext uri="{BB962C8B-B14F-4D97-AF65-F5344CB8AC3E}">
        <p14:creationId xmlns:p14="http://schemas.microsoft.com/office/powerpoint/2010/main" xmlns="" val="223273180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title"/>
          </p:nvPr>
        </p:nvSpPr>
        <p:spPr>
          <a:xfrm>
            <a:off x="171379" y="103433"/>
            <a:ext cx="8763000" cy="730958"/>
          </a:xfrm>
        </p:spPr>
        <p:txBody>
          <a:bodyPr>
            <a:normAutofit/>
          </a:bodyPr>
          <a:lstStyle/>
          <a:p>
            <a:r>
              <a:rPr lang="en-US" altLang="zh-CN" sz="2800" b="1" dirty="0" smtClean="0">
                <a:ea typeface="宋体" pitchFamily="2" charset="-122"/>
              </a:rPr>
              <a:t>Assessments of ATMS  Remap SDR (RSDR)</a:t>
            </a:r>
            <a:endParaRPr lang="en-US" altLang="zh-CN" sz="2800" dirty="0" smtClean="0">
              <a:ea typeface="宋体" charset="-122"/>
            </a:endParaRPr>
          </a:p>
        </p:txBody>
      </p:sp>
      <p:sp>
        <p:nvSpPr>
          <p:cNvPr id="236623" name="Rectangle 7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6732271" y="1979022"/>
            <a:ext cx="2034540" cy="1600438"/>
          </a:xfrm>
          <a:prstGeom prst="rect">
            <a:avLst/>
          </a:prstGeom>
          <a:noFill/>
        </p:spPr>
        <p:txBody>
          <a:bodyPr wrap="square" rtlCol="0">
            <a:spAutoFit/>
          </a:bodyPr>
          <a:lstStyle/>
          <a:p>
            <a:r>
              <a:rPr lang="en-US" sz="1400" b="1" dirty="0" err="1" smtClean="0">
                <a:solidFill>
                  <a:schemeClr val="accent2"/>
                </a:solidFill>
              </a:rPr>
              <a:t>Resampled</a:t>
            </a:r>
            <a:r>
              <a:rPr lang="en-US" sz="1400" b="1" dirty="0" smtClean="0">
                <a:solidFill>
                  <a:schemeClr val="accent2"/>
                </a:solidFill>
              </a:rPr>
              <a:t>  ATMS  has the same bias at all brightness temperatures but much smaller spread (high innovation) </a:t>
            </a:r>
            <a:endParaRPr lang="en-US" sz="1400" b="1" dirty="0">
              <a:solidFill>
                <a:schemeClr val="accent2"/>
              </a:solidFill>
            </a:endParaRPr>
          </a:p>
        </p:txBody>
      </p:sp>
      <p:grpSp>
        <p:nvGrpSpPr>
          <p:cNvPr id="2" name="Group 17"/>
          <p:cNvGrpSpPr/>
          <p:nvPr/>
        </p:nvGrpSpPr>
        <p:grpSpPr>
          <a:xfrm>
            <a:off x="586191" y="1515292"/>
            <a:ext cx="7549245" cy="4767942"/>
            <a:chOff x="1191981" y="1469572"/>
            <a:chExt cx="7549245" cy="4767942"/>
          </a:xfrm>
        </p:grpSpPr>
        <p:pic>
          <p:nvPicPr>
            <p:cNvPr id="9" name="Picture 8"/>
            <p:cNvPicPr/>
            <p:nvPr/>
          </p:nvPicPr>
          <p:blipFill>
            <a:blip r:embed="rId2" cstate="print"/>
            <a:srcRect/>
            <a:stretch>
              <a:fillRect/>
            </a:stretch>
          </p:blipFill>
          <p:spPr bwMode="auto">
            <a:xfrm>
              <a:off x="1654630" y="1469572"/>
              <a:ext cx="5562600" cy="2862942"/>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2111819" y="5090793"/>
              <a:ext cx="4691751" cy="330293"/>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2150485" y="5893360"/>
              <a:ext cx="4674857" cy="344154"/>
            </a:xfrm>
            <a:prstGeom prst="rect">
              <a:avLst/>
            </a:prstGeom>
            <a:noFill/>
            <a:ln w="9525">
              <a:noFill/>
              <a:miter lim="800000"/>
              <a:headEnd/>
              <a:tailEnd/>
            </a:ln>
          </p:spPr>
        </p:pic>
        <p:sp>
          <p:nvSpPr>
            <p:cNvPr id="238594" name="Text Box 2"/>
            <p:cNvSpPr txBox="1">
              <a:spLocks noChangeArrowheads="1"/>
            </p:cNvSpPr>
            <p:nvPr/>
          </p:nvSpPr>
          <p:spPr bwMode="auto">
            <a:xfrm>
              <a:off x="6933974" y="5089071"/>
              <a:ext cx="1763712"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zh-CN" b="1" dirty="0" smtClean="0">
                  <a:latin typeface="Times New Roman" pitchFamily="18" charset="0"/>
                  <a:ea typeface="宋体" pitchFamily="2" charset="-122"/>
                  <a:cs typeface="Arial" pitchFamily="34" charset="0"/>
                </a:rPr>
                <a:t>Original </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ATMS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2"/>
            <p:cNvSpPr txBox="1">
              <a:spLocks noChangeArrowheads="1"/>
            </p:cNvSpPr>
            <p:nvPr/>
          </p:nvSpPr>
          <p:spPr bwMode="auto">
            <a:xfrm>
              <a:off x="6977514" y="5796657"/>
              <a:ext cx="1763712"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zh-CN" b="1" dirty="0" smtClean="0">
                  <a:latin typeface="Times New Roman" pitchFamily="18" charset="0"/>
                  <a:ea typeface="宋体" pitchFamily="2" charset="-122"/>
                  <a:cs typeface="Arial" pitchFamily="34" charset="0"/>
                </a:rPr>
                <a:t>Remap </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ATMS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238595" name="Text Box 3"/>
            <p:cNvSpPr txBox="1">
              <a:spLocks noChangeArrowheads="1"/>
            </p:cNvSpPr>
            <p:nvPr/>
          </p:nvSpPr>
          <p:spPr bwMode="auto">
            <a:xfrm>
              <a:off x="4241127" y="4444491"/>
              <a:ext cx="785812"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O (K)</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38597" name="Text Box 5"/>
            <p:cNvSpPr txBox="1">
              <a:spLocks noChangeArrowheads="1"/>
            </p:cNvSpPr>
            <p:nvPr/>
          </p:nvSpPr>
          <p:spPr bwMode="auto">
            <a:xfrm rot="16200000">
              <a:off x="879924" y="2636170"/>
              <a:ext cx="937986" cy="313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O –B (K)</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9" name="TextBox 18"/>
          <p:cNvSpPr txBox="1"/>
          <p:nvPr/>
        </p:nvSpPr>
        <p:spPr>
          <a:xfrm>
            <a:off x="2720340" y="1177290"/>
            <a:ext cx="3126177" cy="369332"/>
          </a:xfrm>
          <a:prstGeom prst="rect">
            <a:avLst/>
          </a:prstGeom>
          <a:noFill/>
        </p:spPr>
        <p:txBody>
          <a:bodyPr wrap="none" rtlCol="0">
            <a:spAutoFit/>
          </a:bodyPr>
          <a:lstStyle/>
          <a:p>
            <a:r>
              <a:rPr lang="en-US" b="1" dirty="0" smtClean="0"/>
              <a:t>Channel 7 O-B using GFS </a:t>
            </a:r>
            <a:endParaRPr lang="en-US" b="1" dirty="0"/>
          </a:p>
        </p:txBody>
      </p:sp>
      <p:sp>
        <p:nvSpPr>
          <p:cNvPr id="15" name="TextBox 14"/>
          <p:cNvSpPr txBox="1"/>
          <p:nvPr/>
        </p:nvSpPr>
        <p:spPr>
          <a:xfrm>
            <a:off x="3277310" y="64486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title"/>
          </p:nvPr>
        </p:nvSpPr>
        <p:spPr>
          <a:xfrm>
            <a:off x="160746" y="103433"/>
            <a:ext cx="8763000" cy="730958"/>
          </a:xfrm>
        </p:spPr>
        <p:txBody>
          <a:bodyPr>
            <a:normAutofit/>
          </a:bodyPr>
          <a:lstStyle/>
          <a:p>
            <a:r>
              <a:rPr lang="en-US" altLang="zh-CN" sz="2800" b="1" dirty="0" smtClean="0">
                <a:ea typeface="宋体" pitchFamily="2" charset="-122"/>
              </a:rPr>
              <a:t>Assessments of ATMS  Remap SDR (RSDR)</a:t>
            </a:r>
            <a:endParaRPr lang="en-US" altLang="zh-CN" sz="2800" dirty="0" smtClean="0">
              <a:ea typeface="宋体" charset="-122"/>
            </a:endParaRPr>
          </a:p>
        </p:txBody>
      </p:sp>
      <p:sp>
        <p:nvSpPr>
          <p:cNvPr id="236623" name="Rectangle 7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6732271" y="1979022"/>
            <a:ext cx="2034540" cy="1600438"/>
          </a:xfrm>
          <a:prstGeom prst="rect">
            <a:avLst/>
          </a:prstGeom>
          <a:noFill/>
        </p:spPr>
        <p:txBody>
          <a:bodyPr wrap="square" rtlCol="0">
            <a:spAutoFit/>
          </a:bodyPr>
          <a:lstStyle/>
          <a:p>
            <a:r>
              <a:rPr lang="en-US" sz="1400" b="1" dirty="0" err="1" smtClean="0">
                <a:solidFill>
                  <a:schemeClr val="accent2"/>
                </a:solidFill>
              </a:rPr>
              <a:t>Resampled</a:t>
            </a:r>
            <a:r>
              <a:rPr lang="en-US" sz="1400" b="1" dirty="0" smtClean="0">
                <a:solidFill>
                  <a:schemeClr val="accent2"/>
                </a:solidFill>
              </a:rPr>
              <a:t>  ATMS  has the same bias at all brightness temperatures but much smaller spread (high innovation) </a:t>
            </a:r>
            <a:endParaRPr lang="en-US" sz="1400" b="1" dirty="0">
              <a:solidFill>
                <a:schemeClr val="accent2"/>
              </a:solidFill>
            </a:endParaRPr>
          </a:p>
        </p:txBody>
      </p:sp>
      <p:pic>
        <p:nvPicPr>
          <p:cNvPr id="10" name="Picture 9"/>
          <p:cNvPicPr/>
          <p:nvPr/>
        </p:nvPicPr>
        <p:blipFill>
          <a:blip r:embed="rId2" cstate="print"/>
          <a:srcRect/>
          <a:stretch>
            <a:fillRect/>
          </a:stretch>
        </p:blipFill>
        <p:spPr bwMode="auto">
          <a:xfrm>
            <a:off x="1506029" y="5136513"/>
            <a:ext cx="4691751" cy="330293"/>
          </a:xfrm>
          <a:prstGeom prst="rect">
            <a:avLst/>
          </a:prstGeom>
          <a:noFill/>
          <a:ln w="9525">
            <a:noFill/>
            <a:miter lim="800000"/>
            <a:headEnd/>
            <a:tailEnd/>
          </a:ln>
        </p:spPr>
      </p:pic>
      <p:pic>
        <p:nvPicPr>
          <p:cNvPr id="11" name="Picture 10"/>
          <p:cNvPicPr/>
          <p:nvPr/>
        </p:nvPicPr>
        <p:blipFill>
          <a:blip r:embed="rId3" cstate="print"/>
          <a:srcRect/>
          <a:stretch>
            <a:fillRect/>
          </a:stretch>
        </p:blipFill>
        <p:spPr bwMode="auto">
          <a:xfrm>
            <a:off x="1544695" y="5939080"/>
            <a:ext cx="4674857" cy="344154"/>
          </a:xfrm>
          <a:prstGeom prst="rect">
            <a:avLst/>
          </a:prstGeom>
          <a:noFill/>
          <a:ln w="9525">
            <a:noFill/>
            <a:miter lim="800000"/>
            <a:headEnd/>
            <a:tailEnd/>
          </a:ln>
        </p:spPr>
      </p:pic>
      <p:sp>
        <p:nvSpPr>
          <p:cNvPr id="238594" name="Text Box 2"/>
          <p:cNvSpPr txBox="1">
            <a:spLocks noChangeArrowheads="1"/>
          </p:cNvSpPr>
          <p:nvPr/>
        </p:nvSpPr>
        <p:spPr bwMode="auto">
          <a:xfrm>
            <a:off x="6328184" y="5134791"/>
            <a:ext cx="1763712"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zh-CN" b="1" dirty="0" smtClean="0">
                <a:latin typeface="Times New Roman" pitchFamily="18" charset="0"/>
                <a:ea typeface="宋体" pitchFamily="2" charset="-122"/>
                <a:cs typeface="Arial" pitchFamily="34" charset="0"/>
              </a:rPr>
              <a:t>Original </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ATMS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2"/>
          <p:cNvSpPr txBox="1">
            <a:spLocks noChangeArrowheads="1"/>
          </p:cNvSpPr>
          <p:nvPr/>
        </p:nvSpPr>
        <p:spPr bwMode="auto">
          <a:xfrm>
            <a:off x="6371724" y="5842377"/>
            <a:ext cx="1763712"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zh-CN" b="1" dirty="0" smtClean="0">
                <a:latin typeface="Times New Roman" pitchFamily="18" charset="0"/>
                <a:ea typeface="宋体" pitchFamily="2" charset="-122"/>
                <a:cs typeface="Arial" pitchFamily="34" charset="0"/>
              </a:rPr>
              <a:t>Remap </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ATMS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238595" name="Text Box 3"/>
          <p:cNvSpPr txBox="1">
            <a:spLocks noChangeArrowheads="1"/>
          </p:cNvSpPr>
          <p:nvPr/>
        </p:nvSpPr>
        <p:spPr bwMode="auto">
          <a:xfrm>
            <a:off x="3635337" y="4490211"/>
            <a:ext cx="785812"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O (K)</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38597" name="Text Box 5"/>
          <p:cNvSpPr txBox="1">
            <a:spLocks noChangeArrowheads="1"/>
          </p:cNvSpPr>
          <p:nvPr/>
        </p:nvSpPr>
        <p:spPr bwMode="auto">
          <a:xfrm rot="16200000">
            <a:off x="274134" y="2681890"/>
            <a:ext cx="937986" cy="313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O –B (K)</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18"/>
          <p:cNvSpPr txBox="1"/>
          <p:nvPr/>
        </p:nvSpPr>
        <p:spPr>
          <a:xfrm>
            <a:off x="2720340" y="1177290"/>
            <a:ext cx="3126177" cy="369332"/>
          </a:xfrm>
          <a:prstGeom prst="rect">
            <a:avLst/>
          </a:prstGeom>
          <a:noFill/>
        </p:spPr>
        <p:txBody>
          <a:bodyPr wrap="none" rtlCol="0">
            <a:spAutoFit/>
          </a:bodyPr>
          <a:lstStyle/>
          <a:p>
            <a:r>
              <a:rPr lang="en-US" b="1" dirty="0" smtClean="0"/>
              <a:t>Channel 8 O-B using GFS </a:t>
            </a:r>
            <a:endParaRPr lang="en-US" b="1" dirty="0"/>
          </a:p>
        </p:txBody>
      </p:sp>
      <p:pic>
        <p:nvPicPr>
          <p:cNvPr id="15" name="Picture 14" descr="C:\Users\Valued Customer\Application Data\SSH\temp\scat_dif_ch8_8.png"/>
          <p:cNvPicPr/>
          <p:nvPr/>
        </p:nvPicPr>
        <p:blipFill>
          <a:blip r:embed="rId4" cstate="print"/>
          <a:srcRect l="5219" t="15931" r="2093" b="18209"/>
          <a:stretch>
            <a:fillRect/>
          </a:stretch>
        </p:blipFill>
        <p:spPr bwMode="auto">
          <a:xfrm>
            <a:off x="1212724" y="1501588"/>
            <a:ext cx="5430123" cy="279250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title"/>
          </p:nvPr>
        </p:nvSpPr>
        <p:spPr>
          <a:xfrm>
            <a:off x="139480" y="103433"/>
            <a:ext cx="8763000" cy="730958"/>
          </a:xfrm>
        </p:spPr>
        <p:txBody>
          <a:bodyPr>
            <a:normAutofit/>
          </a:bodyPr>
          <a:lstStyle/>
          <a:p>
            <a:r>
              <a:rPr lang="en-US" altLang="zh-CN" sz="2800" b="1" dirty="0" smtClean="0">
                <a:ea typeface="宋体" pitchFamily="2" charset="-122"/>
              </a:rPr>
              <a:t>Assessments of ATMS  Remap SDR (RSDR)</a:t>
            </a:r>
            <a:endParaRPr lang="en-US" altLang="zh-CN" sz="2800" dirty="0" smtClean="0">
              <a:ea typeface="宋体" charset="-122"/>
            </a:endParaRPr>
          </a:p>
        </p:txBody>
      </p:sp>
      <p:sp>
        <p:nvSpPr>
          <p:cNvPr id="236623" name="Rectangle 7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6732271" y="1979022"/>
            <a:ext cx="2034540" cy="1600438"/>
          </a:xfrm>
          <a:prstGeom prst="rect">
            <a:avLst/>
          </a:prstGeom>
          <a:noFill/>
        </p:spPr>
        <p:txBody>
          <a:bodyPr wrap="square" rtlCol="0">
            <a:spAutoFit/>
          </a:bodyPr>
          <a:lstStyle/>
          <a:p>
            <a:r>
              <a:rPr lang="en-US" sz="1400" b="1" dirty="0" err="1" smtClean="0">
                <a:solidFill>
                  <a:schemeClr val="accent2"/>
                </a:solidFill>
              </a:rPr>
              <a:t>Resampled</a:t>
            </a:r>
            <a:r>
              <a:rPr lang="en-US" sz="1400" b="1" dirty="0" smtClean="0">
                <a:solidFill>
                  <a:schemeClr val="accent2"/>
                </a:solidFill>
              </a:rPr>
              <a:t>  ATMS  has the same bias at all brightness temperatures but much smaller spread (high innovation) </a:t>
            </a:r>
            <a:endParaRPr lang="en-US" sz="1400" b="1" dirty="0">
              <a:solidFill>
                <a:schemeClr val="accent2"/>
              </a:solidFill>
            </a:endParaRPr>
          </a:p>
        </p:txBody>
      </p:sp>
      <p:pic>
        <p:nvPicPr>
          <p:cNvPr id="10" name="Picture 9"/>
          <p:cNvPicPr/>
          <p:nvPr/>
        </p:nvPicPr>
        <p:blipFill>
          <a:blip r:embed="rId2" cstate="print"/>
          <a:srcRect/>
          <a:stretch>
            <a:fillRect/>
          </a:stretch>
        </p:blipFill>
        <p:spPr bwMode="auto">
          <a:xfrm>
            <a:off x="1506029" y="5136513"/>
            <a:ext cx="4691751" cy="330293"/>
          </a:xfrm>
          <a:prstGeom prst="rect">
            <a:avLst/>
          </a:prstGeom>
          <a:noFill/>
          <a:ln w="9525">
            <a:noFill/>
            <a:miter lim="800000"/>
            <a:headEnd/>
            <a:tailEnd/>
          </a:ln>
        </p:spPr>
      </p:pic>
      <p:pic>
        <p:nvPicPr>
          <p:cNvPr id="11" name="Picture 10"/>
          <p:cNvPicPr/>
          <p:nvPr/>
        </p:nvPicPr>
        <p:blipFill>
          <a:blip r:embed="rId3" cstate="print"/>
          <a:srcRect/>
          <a:stretch>
            <a:fillRect/>
          </a:stretch>
        </p:blipFill>
        <p:spPr bwMode="auto">
          <a:xfrm>
            <a:off x="1544695" y="5939080"/>
            <a:ext cx="4674857" cy="344154"/>
          </a:xfrm>
          <a:prstGeom prst="rect">
            <a:avLst/>
          </a:prstGeom>
          <a:noFill/>
          <a:ln w="9525">
            <a:noFill/>
            <a:miter lim="800000"/>
            <a:headEnd/>
            <a:tailEnd/>
          </a:ln>
        </p:spPr>
      </p:pic>
      <p:sp>
        <p:nvSpPr>
          <p:cNvPr id="238594" name="Text Box 2"/>
          <p:cNvSpPr txBox="1">
            <a:spLocks noChangeArrowheads="1"/>
          </p:cNvSpPr>
          <p:nvPr/>
        </p:nvSpPr>
        <p:spPr bwMode="auto">
          <a:xfrm>
            <a:off x="6328184" y="5134791"/>
            <a:ext cx="1763712"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zh-CN" b="1" dirty="0" smtClean="0">
                <a:latin typeface="Times New Roman" pitchFamily="18" charset="0"/>
                <a:ea typeface="宋体" pitchFamily="2" charset="-122"/>
                <a:cs typeface="Arial" pitchFamily="34" charset="0"/>
              </a:rPr>
              <a:t>Original </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ATMS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2"/>
          <p:cNvSpPr txBox="1">
            <a:spLocks noChangeArrowheads="1"/>
          </p:cNvSpPr>
          <p:nvPr/>
        </p:nvSpPr>
        <p:spPr bwMode="auto">
          <a:xfrm>
            <a:off x="6371724" y="5842377"/>
            <a:ext cx="1763712"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zh-CN" b="1" dirty="0" smtClean="0">
                <a:latin typeface="Times New Roman" pitchFamily="18" charset="0"/>
                <a:ea typeface="宋体" pitchFamily="2" charset="-122"/>
                <a:cs typeface="Arial" pitchFamily="34" charset="0"/>
              </a:rPr>
              <a:t>Remap </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ATMS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238595" name="Text Box 3"/>
          <p:cNvSpPr txBox="1">
            <a:spLocks noChangeArrowheads="1"/>
          </p:cNvSpPr>
          <p:nvPr/>
        </p:nvSpPr>
        <p:spPr bwMode="auto">
          <a:xfrm>
            <a:off x="3635337" y="4490211"/>
            <a:ext cx="785812"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O (K)</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38597" name="Text Box 5"/>
          <p:cNvSpPr txBox="1">
            <a:spLocks noChangeArrowheads="1"/>
          </p:cNvSpPr>
          <p:nvPr/>
        </p:nvSpPr>
        <p:spPr bwMode="auto">
          <a:xfrm rot="16200000">
            <a:off x="274134" y="2681890"/>
            <a:ext cx="937986" cy="313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O –B (K)</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18"/>
          <p:cNvSpPr txBox="1"/>
          <p:nvPr/>
        </p:nvSpPr>
        <p:spPr>
          <a:xfrm>
            <a:off x="2720340" y="1177290"/>
            <a:ext cx="3126177" cy="369332"/>
          </a:xfrm>
          <a:prstGeom prst="rect">
            <a:avLst/>
          </a:prstGeom>
          <a:noFill/>
        </p:spPr>
        <p:txBody>
          <a:bodyPr wrap="none" rtlCol="0">
            <a:spAutoFit/>
          </a:bodyPr>
          <a:lstStyle/>
          <a:p>
            <a:r>
              <a:rPr lang="en-US" b="1" dirty="0" smtClean="0"/>
              <a:t>Channel 9 O-B using GFS </a:t>
            </a:r>
            <a:endParaRPr lang="en-US" b="1" dirty="0"/>
          </a:p>
        </p:txBody>
      </p:sp>
      <p:pic>
        <p:nvPicPr>
          <p:cNvPr id="15" name="Picture 14" descr="C:\Users\Valued Customer\Application Data\SSH\temp\scat_dif_ch9_8.png"/>
          <p:cNvPicPr/>
          <p:nvPr/>
        </p:nvPicPr>
        <p:blipFill>
          <a:blip r:embed="rId4" cstate="print"/>
          <a:srcRect l="5221" t="15931" r="1969" b="18209"/>
          <a:stretch>
            <a:fillRect/>
          </a:stretch>
        </p:blipFill>
        <p:spPr bwMode="auto">
          <a:xfrm>
            <a:off x="1100417" y="1636059"/>
            <a:ext cx="5685865" cy="275664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1" descr="Meas_Remap_Bias.jpg"/>
          <p:cNvPicPr>
            <a:picLocks noGrp="1" noChangeAspect="1"/>
          </p:cNvPicPr>
          <p:nvPr>
            <p:ph idx="1"/>
          </p:nvPr>
        </p:nvPicPr>
        <p:blipFill>
          <a:blip r:embed="rId2" cstate="print"/>
          <a:stretch>
            <a:fillRect/>
          </a:stretch>
        </p:blipFill>
        <p:spPr>
          <a:xfrm>
            <a:off x="4717749" y="3694589"/>
            <a:ext cx="3787310" cy="2491770"/>
          </a:xfrm>
        </p:spPr>
      </p:pic>
      <p:sp>
        <p:nvSpPr>
          <p:cNvPr id="2" name="Title 1"/>
          <p:cNvSpPr>
            <a:spLocks noGrp="1"/>
          </p:cNvSpPr>
          <p:nvPr>
            <p:ph type="title"/>
          </p:nvPr>
        </p:nvSpPr>
        <p:spPr/>
        <p:txBody>
          <a:bodyPr>
            <a:normAutofit/>
          </a:bodyPr>
          <a:lstStyle/>
          <a:p>
            <a:r>
              <a:rPr lang="en-US" sz="2800" b="1" dirty="0" smtClean="0"/>
              <a:t>ATMS Remap SDR Evaluation</a:t>
            </a:r>
            <a:endParaRPr lang="en-US" sz="2800" dirty="0"/>
          </a:p>
        </p:txBody>
      </p:sp>
      <p:sp>
        <p:nvSpPr>
          <p:cNvPr id="4" name="Date Placeholder 3"/>
          <p:cNvSpPr>
            <a:spLocks noGrp="1"/>
          </p:cNvSpPr>
          <p:nvPr>
            <p:ph type="dt" sz="half" idx="10"/>
          </p:nvPr>
        </p:nvSpPr>
        <p:spPr/>
        <p:txBody>
          <a:bodyPr/>
          <a:lstStyle/>
          <a:p>
            <a:r>
              <a:rPr lang="en-US" smtClean="0"/>
              <a:t>9/18/2012</a:t>
            </a:r>
            <a:endParaRPr lang="en-US" dirty="0" smtClean="0"/>
          </a:p>
        </p:txBody>
      </p:sp>
      <p:sp>
        <p:nvSpPr>
          <p:cNvPr id="6" name="Slide Number Placeholder 5"/>
          <p:cNvSpPr>
            <a:spLocks noGrp="1"/>
          </p:cNvSpPr>
          <p:nvPr>
            <p:ph type="sldNum" sz="quarter" idx="12"/>
          </p:nvPr>
        </p:nvSpPr>
        <p:spPr/>
        <p:txBody>
          <a:bodyPr/>
          <a:lstStyle/>
          <a:p>
            <a:fld id="{96E36F11-A39A-294D-A59D-6180D50ED29D}" type="slidenum">
              <a:rPr lang="en-US" smtClean="0"/>
              <a:pPr/>
              <a:t>18</a:t>
            </a:fld>
            <a:endParaRPr lang="en-US" dirty="0"/>
          </a:p>
        </p:txBody>
      </p:sp>
      <p:pic>
        <p:nvPicPr>
          <p:cNvPr id="7" name="Picture 6" descr="SDR_RSDR_DIFF_CH16_ASC.jpg"/>
          <p:cNvPicPr>
            <a:picLocks noChangeAspect="1"/>
          </p:cNvPicPr>
          <p:nvPr/>
        </p:nvPicPr>
        <p:blipFill>
          <a:blip r:embed="rId3" cstate="print"/>
          <a:srcRect l="8560" t="4620" r="6046" b="11685"/>
          <a:stretch>
            <a:fillRect/>
          </a:stretch>
        </p:blipFill>
        <p:spPr>
          <a:xfrm>
            <a:off x="377686" y="3978960"/>
            <a:ext cx="4164496" cy="2474845"/>
          </a:xfrm>
          <a:prstGeom prst="rect">
            <a:avLst/>
          </a:prstGeom>
        </p:spPr>
      </p:pic>
      <p:grpSp>
        <p:nvGrpSpPr>
          <p:cNvPr id="8" name="Group 14"/>
          <p:cNvGrpSpPr/>
          <p:nvPr/>
        </p:nvGrpSpPr>
        <p:grpSpPr>
          <a:xfrm>
            <a:off x="357810" y="1053781"/>
            <a:ext cx="4147933" cy="2791550"/>
            <a:chOff x="357810" y="1256989"/>
            <a:chExt cx="4147933" cy="2791550"/>
          </a:xfrm>
        </p:grpSpPr>
        <p:pic>
          <p:nvPicPr>
            <p:cNvPr id="9" name="Picture 8" descr="SDR_IDPS_CH16_ASC.jpg"/>
            <p:cNvPicPr>
              <a:picLocks noChangeAspect="1"/>
            </p:cNvPicPr>
            <p:nvPr/>
          </p:nvPicPr>
          <p:blipFill>
            <a:blip r:embed="rId4" cstate="print"/>
            <a:srcRect l="8541" t="79882" r="6473" b="10895"/>
            <a:stretch>
              <a:fillRect/>
            </a:stretch>
          </p:blipFill>
          <p:spPr>
            <a:xfrm>
              <a:off x="361126" y="3747053"/>
              <a:ext cx="4144617" cy="301486"/>
            </a:xfrm>
            <a:prstGeom prst="rect">
              <a:avLst/>
            </a:prstGeom>
          </p:spPr>
        </p:pic>
        <p:pic>
          <p:nvPicPr>
            <p:cNvPr id="10" name="Picture 9" descr="RSDR_NGAS_CH16_ASC.jpg"/>
            <p:cNvPicPr>
              <a:picLocks noChangeAspect="1"/>
            </p:cNvPicPr>
            <p:nvPr/>
          </p:nvPicPr>
          <p:blipFill>
            <a:blip r:embed="rId5" cstate="print"/>
            <a:srcRect l="8504" t="4001" r="6917" b="19826"/>
            <a:stretch>
              <a:fillRect/>
            </a:stretch>
          </p:blipFill>
          <p:spPr>
            <a:xfrm>
              <a:off x="357810" y="1256989"/>
              <a:ext cx="4124739" cy="2490062"/>
            </a:xfrm>
            <a:prstGeom prst="rect">
              <a:avLst/>
            </a:prstGeom>
          </p:spPr>
        </p:pic>
      </p:grpSp>
      <p:pic>
        <p:nvPicPr>
          <p:cNvPr id="11" name="Picture 10" descr="SDR_IDPS_CH16_ASC.jpg"/>
          <p:cNvPicPr>
            <a:picLocks noChangeAspect="1"/>
          </p:cNvPicPr>
          <p:nvPr/>
        </p:nvPicPr>
        <p:blipFill>
          <a:blip r:embed="rId4" cstate="print"/>
          <a:srcRect l="8541" t="4051" r="6473" b="10895"/>
          <a:stretch>
            <a:fillRect/>
          </a:stretch>
        </p:blipFill>
        <p:spPr>
          <a:xfrm>
            <a:off x="4631572" y="1071542"/>
            <a:ext cx="4134743" cy="2773789"/>
          </a:xfrm>
          <a:prstGeom prst="rect">
            <a:avLst/>
          </a:prstGeom>
        </p:spPr>
      </p:pic>
      <p:sp>
        <p:nvSpPr>
          <p:cNvPr id="12" name="TextBox 11"/>
          <p:cNvSpPr txBox="1"/>
          <p:nvPr/>
        </p:nvSpPr>
        <p:spPr>
          <a:xfrm>
            <a:off x="775252" y="907461"/>
            <a:ext cx="3359426" cy="338554"/>
          </a:xfrm>
          <a:prstGeom prst="rect">
            <a:avLst/>
          </a:prstGeom>
          <a:noFill/>
        </p:spPr>
        <p:txBody>
          <a:bodyPr wrap="square" rtlCol="0">
            <a:spAutoFit/>
          </a:bodyPr>
          <a:lstStyle/>
          <a:p>
            <a:pPr algn="ctr"/>
            <a:r>
              <a:rPr lang="en-US" sz="1600" dirty="0" smtClean="0">
                <a:cs typeface="Arial" pitchFamily="34" charset="0"/>
              </a:rPr>
              <a:t>IDPS Remap SDR (CH 16)</a:t>
            </a:r>
            <a:endParaRPr lang="en-US" sz="1600" dirty="0">
              <a:cs typeface="Arial" pitchFamily="34" charset="0"/>
            </a:endParaRPr>
          </a:p>
        </p:txBody>
      </p:sp>
      <p:sp>
        <p:nvSpPr>
          <p:cNvPr id="13" name="TextBox 12"/>
          <p:cNvSpPr txBox="1"/>
          <p:nvPr/>
        </p:nvSpPr>
        <p:spPr>
          <a:xfrm>
            <a:off x="5019262" y="920712"/>
            <a:ext cx="3478696" cy="338554"/>
          </a:xfrm>
          <a:prstGeom prst="rect">
            <a:avLst/>
          </a:prstGeom>
          <a:noFill/>
        </p:spPr>
        <p:txBody>
          <a:bodyPr wrap="square" rtlCol="0">
            <a:spAutoFit/>
          </a:bodyPr>
          <a:lstStyle/>
          <a:p>
            <a:pPr algn="ctr"/>
            <a:r>
              <a:rPr lang="en-US" sz="1600" dirty="0" smtClean="0">
                <a:cs typeface="Arial" pitchFamily="34" charset="0"/>
              </a:rPr>
              <a:t>Collocated ATMS SDR (CH 16)</a:t>
            </a:r>
            <a:endParaRPr lang="en-US" sz="1600" dirty="0">
              <a:cs typeface="Arial" pitchFamily="34" charset="0"/>
            </a:endParaRPr>
          </a:p>
        </p:txBody>
      </p:sp>
      <p:sp>
        <p:nvSpPr>
          <p:cNvPr id="14" name="TextBox 13"/>
          <p:cNvSpPr txBox="1"/>
          <p:nvPr/>
        </p:nvSpPr>
        <p:spPr>
          <a:xfrm>
            <a:off x="897834" y="3797167"/>
            <a:ext cx="3260035" cy="338554"/>
          </a:xfrm>
          <a:prstGeom prst="rect">
            <a:avLst/>
          </a:prstGeom>
          <a:noFill/>
        </p:spPr>
        <p:txBody>
          <a:bodyPr wrap="square" rtlCol="0">
            <a:spAutoFit/>
          </a:bodyPr>
          <a:lstStyle/>
          <a:p>
            <a:pPr algn="ctr"/>
            <a:r>
              <a:rPr lang="en-US" sz="1600" dirty="0" smtClean="0">
                <a:cs typeface="Arial" pitchFamily="34" charset="0"/>
              </a:rPr>
              <a:t>Difference (K)</a:t>
            </a:r>
            <a:endParaRPr lang="en-US" sz="1600" dirty="0">
              <a:cs typeface="Arial" pitchFamily="34" charset="0"/>
            </a:endParaRPr>
          </a:p>
        </p:txBody>
      </p:sp>
      <p:sp>
        <p:nvSpPr>
          <p:cNvPr id="3" name="Rectangle 2"/>
          <p:cNvSpPr/>
          <p:nvPr/>
        </p:nvSpPr>
        <p:spPr>
          <a:xfrm>
            <a:off x="4631571" y="6018540"/>
            <a:ext cx="4134743" cy="523220"/>
          </a:xfrm>
          <a:prstGeom prst="rect">
            <a:avLst/>
          </a:prstGeom>
        </p:spPr>
        <p:txBody>
          <a:bodyPr wrap="square">
            <a:spAutoFit/>
          </a:bodyPr>
          <a:lstStyle/>
          <a:p>
            <a:r>
              <a:rPr lang="en-US" sz="1400" dirty="0"/>
              <a:t>No Significant Biases Between Remapped SDRs and Collocated ATMS SDRs</a:t>
            </a:r>
          </a:p>
        </p:txBody>
      </p:sp>
      <p:sp>
        <p:nvSpPr>
          <p:cNvPr id="16" name="TextBox 15"/>
          <p:cNvSpPr txBox="1"/>
          <p:nvPr/>
        </p:nvSpPr>
        <p:spPr>
          <a:xfrm>
            <a:off x="3907466" y="6490459"/>
            <a:ext cx="2340128" cy="369332"/>
          </a:xfrm>
          <a:prstGeom prst="rect">
            <a:avLst/>
          </a:prstGeom>
          <a:noFill/>
        </p:spPr>
        <p:txBody>
          <a:bodyPr wrap="none" rtlCol="0">
            <a:spAutoFit/>
          </a:bodyPr>
          <a:lstStyle/>
          <a:p>
            <a:r>
              <a:rPr lang="en-US" i="1" dirty="0" smtClean="0">
                <a:solidFill>
                  <a:srgbClr val="002060"/>
                </a:solidFill>
              </a:rPr>
              <a:t>Slide courtesy of  NGAS</a:t>
            </a:r>
            <a:endParaRPr lang="en-US" i="1" dirty="0">
              <a:solidFill>
                <a:srgbClr val="002060"/>
              </a:solidFill>
            </a:endParaRPr>
          </a:p>
        </p:txBody>
      </p:sp>
    </p:spTree>
    <p:extLst>
      <p:ext uri="{BB962C8B-B14F-4D97-AF65-F5344CB8AC3E}">
        <p14:creationId xmlns:p14="http://schemas.microsoft.com/office/powerpoint/2010/main" xmlns="" val="402887677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3400" y="-102792"/>
            <a:ext cx="7958138" cy="985838"/>
          </a:xfrm>
        </p:spPr>
        <p:txBody>
          <a:bodyPr>
            <a:normAutofit/>
          </a:bodyPr>
          <a:lstStyle/>
          <a:p>
            <a:r>
              <a:rPr lang="en-US" altLang="zh-CN" sz="2800" b="1" dirty="0" smtClean="0">
                <a:ea typeface="宋体" pitchFamily="2" charset="-122"/>
              </a:rPr>
              <a:t>ATMS Calibration Accuracy Assessment</a:t>
            </a:r>
            <a:br>
              <a:rPr lang="en-US" altLang="zh-CN" sz="2800" b="1" dirty="0" smtClean="0">
                <a:ea typeface="宋体" pitchFamily="2" charset="-122"/>
              </a:rPr>
            </a:br>
            <a:r>
              <a:rPr lang="en-US" altLang="zh-CN" sz="2800" b="1" dirty="0" smtClean="0">
                <a:ea typeface="宋体" pitchFamily="2" charset="-122"/>
              </a:rPr>
              <a:t> Using GPSRO</a:t>
            </a:r>
            <a:endParaRPr lang="en-US" altLang="zh-CN" sz="2800" b="1" dirty="0">
              <a:ea typeface="宋体" pitchFamily="2" charset="-122"/>
            </a:endParaRPr>
          </a:p>
        </p:txBody>
      </p:sp>
      <p:sp>
        <p:nvSpPr>
          <p:cNvPr id="96259" name="Rectangle 3"/>
          <p:cNvSpPr>
            <a:spLocks noChangeArrowheads="1"/>
          </p:cNvSpPr>
          <p:nvPr/>
        </p:nvSpPr>
        <p:spPr bwMode="auto">
          <a:xfrm>
            <a:off x="381000" y="1219200"/>
            <a:ext cx="8382000" cy="2620963"/>
          </a:xfrm>
          <a:prstGeom prst="rect">
            <a:avLst/>
          </a:prstGeom>
          <a:noFill/>
          <a:ln w="9525">
            <a:noFill/>
            <a:miter lim="800000"/>
            <a:headEnd/>
            <a:tailEnd/>
          </a:ln>
          <a:effectLst/>
        </p:spPr>
        <p:txBody>
          <a:bodyPr/>
          <a:lstStyle/>
          <a:p>
            <a:pPr marL="342900" indent="-342900">
              <a:lnSpc>
                <a:spcPct val="130000"/>
              </a:lnSpc>
              <a:spcBef>
                <a:spcPct val="20000"/>
              </a:spcBef>
              <a:buFontTx/>
              <a:buChar char="•"/>
            </a:pPr>
            <a:r>
              <a:rPr lang="en-US" altLang="zh-CN" sz="2000" b="1" dirty="0">
                <a:solidFill>
                  <a:srgbClr val="0000FF"/>
                </a:solidFill>
                <a:latin typeface="Times New Roman" pitchFamily="18" charset="0"/>
                <a:ea typeface="宋体" pitchFamily="2" charset="-122"/>
              </a:rPr>
              <a:t>Time period of data search:</a:t>
            </a:r>
          </a:p>
          <a:p>
            <a:pPr marL="342900" indent="-342900">
              <a:lnSpc>
                <a:spcPct val="130000"/>
              </a:lnSpc>
              <a:spcBef>
                <a:spcPct val="20000"/>
              </a:spcBef>
            </a:pPr>
            <a:r>
              <a:rPr lang="en-US" altLang="zh-CN" sz="2000" dirty="0">
                <a:solidFill>
                  <a:schemeClr val="tx2"/>
                </a:solidFill>
                <a:latin typeface="Times New Roman" pitchFamily="18" charset="0"/>
                <a:ea typeface="宋体" pitchFamily="2" charset="-122"/>
              </a:rPr>
              <a:t>	</a:t>
            </a:r>
            <a:r>
              <a:rPr lang="en-US" altLang="zh-CN" sz="2000" dirty="0">
                <a:latin typeface="Times New Roman" pitchFamily="18" charset="0"/>
                <a:ea typeface="宋体" pitchFamily="2" charset="-122"/>
              </a:rPr>
              <a:t>	</a:t>
            </a:r>
            <a:r>
              <a:rPr lang="en-US" altLang="zh-CN" sz="2000" dirty="0" smtClean="0">
                <a:latin typeface="Times New Roman" pitchFamily="18" charset="0"/>
                <a:ea typeface="宋体" pitchFamily="2" charset="-122"/>
              </a:rPr>
              <a:t>January, 2012</a:t>
            </a:r>
            <a:endParaRPr lang="en-US" altLang="zh-CN" sz="2000" b="1" dirty="0">
              <a:latin typeface="Times New Roman" pitchFamily="18" charset="0"/>
              <a:ea typeface="宋体" pitchFamily="2" charset="-122"/>
            </a:endParaRPr>
          </a:p>
          <a:p>
            <a:pPr marL="342900" indent="-342900">
              <a:lnSpc>
                <a:spcPct val="130000"/>
              </a:lnSpc>
              <a:spcBef>
                <a:spcPct val="20000"/>
              </a:spcBef>
              <a:buFontTx/>
              <a:buChar char="•"/>
            </a:pPr>
            <a:r>
              <a:rPr lang="en-US" altLang="zh-CN" sz="2000" b="1" dirty="0">
                <a:solidFill>
                  <a:srgbClr val="0000FF"/>
                </a:solidFill>
                <a:latin typeface="Times New Roman" pitchFamily="18" charset="0"/>
                <a:ea typeface="宋体" pitchFamily="2" charset="-122"/>
              </a:rPr>
              <a:t>Collocation of </a:t>
            </a:r>
            <a:r>
              <a:rPr lang="en-US" altLang="zh-CN" sz="2000" b="1" dirty="0" err="1">
                <a:solidFill>
                  <a:srgbClr val="0000FF"/>
                </a:solidFill>
                <a:latin typeface="Times New Roman" pitchFamily="18" charset="0"/>
                <a:ea typeface="宋体" pitchFamily="2" charset="-122"/>
              </a:rPr>
              <a:t>CloudSat</a:t>
            </a:r>
            <a:r>
              <a:rPr lang="en-US" altLang="zh-CN" sz="2000" b="1" dirty="0">
                <a:solidFill>
                  <a:srgbClr val="0000FF"/>
                </a:solidFill>
                <a:latin typeface="Times New Roman" pitchFamily="18" charset="0"/>
                <a:ea typeface="宋体" pitchFamily="2" charset="-122"/>
              </a:rPr>
              <a:t> and COSMIC data:</a:t>
            </a:r>
          </a:p>
          <a:p>
            <a:pPr marL="342900" indent="-342900">
              <a:spcBef>
                <a:spcPct val="20000"/>
              </a:spcBef>
            </a:pPr>
            <a:r>
              <a:rPr lang="en-US" altLang="zh-CN" sz="2000" dirty="0">
                <a:latin typeface="Times New Roman" pitchFamily="18" charset="0"/>
                <a:ea typeface="宋体" pitchFamily="2" charset="-122"/>
              </a:rPr>
              <a:t>		Time difference &lt; 0.5 hour</a:t>
            </a:r>
          </a:p>
          <a:p>
            <a:pPr marL="342900" indent="-342900">
              <a:spcBef>
                <a:spcPct val="20000"/>
              </a:spcBef>
            </a:pPr>
            <a:r>
              <a:rPr lang="en-US" altLang="zh-CN" sz="2000" dirty="0">
                <a:latin typeface="Times New Roman" pitchFamily="18" charset="0"/>
                <a:ea typeface="宋体" pitchFamily="2" charset="-122"/>
              </a:rPr>
              <a:t>		Spatial distance &lt; 30 </a:t>
            </a:r>
            <a:r>
              <a:rPr lang="en-US" altLang="zh-CN" sz="2000" dirty="0" smtClean="0">
                <a:latin typeface="Times New Roman" pitchFamily="18" charset="0"/>
                <a:ea typeface="宋体" pitchFamily="2" charset="-122"/>
              </a:rPr>
              <a:t>km </a:t>
            </a:r>
          </a:p>
          <a:p>
            <a:pPr marL="342900" indent="-342900">
              <a:spcBef>
                <a:spcPct val="20000"/>
              </a:spcBef>
            </a:pPr>
            <a:r>
              <a:rPr lang="en-US" altLang="zh-CN" sz="2000" dirty="0" smtClean="0">
                <a:latin typeface="Times New Roman" pitchFamily="18" charset="0"/>
                <a:ea typeface="宋体" pitchFamily="2" charset="-122"/>
              </a:rPr>
              <a:t>(GPS geolocation at 10km altitude is used for spatial collocation)</a:t>
            </a:r>
            <a:endParaRPr lang="en-US" altLang="zh-CN" sz="2000" b="1" dirty="0" smtClean="0">
              <a:latin typeface="Times New Roman" pitchFamily="18" charset="0"/>
              <a:ea typeface="宋体" pitchFamily="2" charset="-122"/>
            </a:endParaRPr>
          </a:p>
          <a:p>
            <a:pPr marL="342900" indent="-342900">
              <a:spcBef>
                <a:spcPct val="20000"/>
              </a:spcBef>
            </a:pPr>
            <a:endParaRPr lang="en-US" altLang="zh-CN" sz="2000" dirty="0" smtClean="0">
              <a:latin typeface="Times New Roman" pitchFamily="18" charset="0"/>
              <a:ea typeface="宋体" pitchFamily="2" charset="-122"/>
            </a:endParaRPr>
          </a:p>
          <a:p>
            <a:pPr marL="342900" indent="-342900">
              <a:spcBef>
                <a:spcPct val="20000"/>
              </a:spcBef>
            </a:pPr>
            <a:endParaRPr lang="en-US" altLang="zh-CN" sz="2000" b="1" dirty="0">
              <a:latin typeface="Times New Roman" pitchFamily="18" charset="0"/>
              <a:ea typeface="宋体" pitchFamily="2" charset="-122"/>
            </a:endParaRPr>
          </a:p>
        </p:txBody>
      </p:sp>
      <p:pic>
        <p:nvPicPr>
          <p:cNvPr id="4" name="Picture 3" descr="collo-2012-JAN.png"/>
          <p:cNvPicPr>
            <a:picLocks noChangeAspect="1"/>
          </p:cNvPicPr>
          <p:nvPr/>
        </p:nvPicPr>
        <p:blipFill>
          <a:blip r:embed="rId3" cstate="print"/>
          <a:stretch>
            <a:fillRect/>
          </a:stretch>
        </p:blipFill>
        <p:spPr>
          <a:xfrm>
            <a:off x="762000" y="3962400"/>
            <a:ext cx="4953000" cy="2763828"/>
          </a:xfrm>
          <a:prstGeom prst="rect">
            <a:avLst/>
          </a:prstGeom>
        </p:spPr>
      </p:pic>
      <p:sp>
        <p:nvSpPr>
          <p:cNvPr id="5" name="Rectangle 4"/>
          <p:cNvSpPr/>
          <p:nvPr/>
        </p:nvSpPr>
        <p:spPr>
          <a:xfrm>
            <a:off x="5867401" y="4572001"/>
            <a:ext cx="2209800" cy="830997"/>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3056</a:t>
            </a:r>
            <a:r>
              <a:rPr lang="en-US" sz="2400" dirty="0" smtClean="0">
                <a:latin typeface="Times New Roman" pitchFamily="18" charset="0"/>
                <a:cs typeface="Times New Roman" pitchFamily="18" charset="0"/>
              </a:rPr>
              <a:t> collocated measurements</a:t>
            </a:r>
            <a:endParaRPr lang="en-US" sz="2400" dirty="0">
              <a:latin typeface="Times New Roman" pitchFamily="18" charset="0"/>
              <a:cs typeface="Times New Roman" pitchFamily="18" charset="0"/>
            </a:endParaRPr>
          </a:p>
        </p:txBody>
      </p:sp>
      <p:sp>
        <p:nvSpPr>
          <p:cNvPr id="6" name="TextBox 5"/>
          <p:cNvSpPr txBox="1"/>
          <p:nvPr/>
        </p:nvSpPr>
        <p:spPr>
          <a:xfrm>
            <a:off x="5943600" y="6172200"/>
            <a:ext cx="2667000" cy="369332"/>
          </a:xfrm>
          <a:prstGeom prst="rect">
            <a:avLst/>
          </a:prstGeom>
          <a:noFill/>
        </p:spPr>
        <p:txBody>
          <a:bodyPr wrap="square" rtlCol="0">
            <a:spAutoFit/>
          </a:bodyPr>
          <a:lstStyle/>
          <a:p>
            <a:r>
              <a:rPr lang="en-US" i="1" dirty="0" smtClean="0">
                <a:solidFill>
                  <a:srgbClr val="0000FF"/>
                </a:solidFill>
              </a:rPr>
              <a:t>Slide Courtesy of  STAR  </a:t>
            </a:r>
            <a:endParaRPr lang="en-US" i="1" dirty="0">
              <a:solidFill>
                <a:srgbClr val="0000FF"/>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Outline</a:t>
            </a:r>
            <a:endParaRPr lang="en-US" sz="2800" b="1" dirty="0"/>
          </a:p>
        </p:txBody>
      </p:sp>
      <p:sp>
        <p:nvSpPr>
          <p:cNvPr id="3" name="Content Placeholder 2"/>
          <p:cNvSpPr>
            <a:spLocks noGrp="1"/>
          </p:cNvSpPr>
          <p:nvPr>
            <p:ph idx="1"/>
          </p:nvPr>
        </p:nvSpPr>
        <p:spPr>
          <a:xfrm>
            <a:off x="331072" y="1620792"/>
            <a:ext cx="8229600" cy="3345354"/>
          </a:xfrm>
        </p:spPr>
        <p:txBody>
          <a:bodyPr>
            <a:normAutofit/>
          </a:bodyPr>
          <a:lstStyle/>
          <a:p>
            <a:pPr>
              <a:spcAft>
                <a:spcPts val="600"/>
              </a:spcAft>
            </a:pPr>
            <a:r>
              <a:rPr lang="en-US" sz="2400" dirty="0" smtClean="0"/>
              <a:t>Team Membership </a:t>
            </a:r>
          </a:p>
          <a:p>
            <a:pPr>
              <a:spcAft>
                <a:spcPts val="600"/>
              </a:spcAft>
            </a:pPr>
            <a:r>
              <a:rPr lang="en-US" sz="2400" dirty="0" smtClean="0"/>
              <a:t>ATMS calibration requirements  </a:t>
            </a:r>
          </a:p>
          <a:p>
            <a:pPr>
              <a:spcAft>
                <a:spcPts val="600"/>
              </a:spcAft>
            </a:pPr>
            <a:r>
              <a:rPr lang="en-US" sz="2400" dirty="0" smtClean="0"/>
              <a:t>ATMS </a:t>
            </a:r>
            <a:r>
              <a:rPr lang="en-US" sz="2400" dirty="0" err="1" smtClean="0"/>
              <a:t>calval</a:t>
            </a:r>
            <a:r>
              <a:rPr lang="en-US" sz="2400" dirty="0" smtClean="0"/>
              <a:t> task network</a:t>
            </a:r>
          </a:p>
          <a:p>
            <a:pPr>
              <a:spcAft>
                <a:spcPts val="600"/>
              </a:spcAft>
            </a:pPr>
            <a:r>
              <a:rPr lang="en-US" sz="2400" dirty="0" smtClean="0"/>
              <a:t>Provisional product highlights</a:t>
            </a:r>
          </a:p>
          <a:p>
            <a:pPr>
              <a:spcAft>
                <a:spcPts val="600"/>
              </a:spcAft>
            </a:pPr>
            <a:r>
              <a:rPr lang="en-US" sz="2400" dirty="0" smtClean="0"/>
              <a:t>Lessons Learned and path forward </a:t>
            </a:r>
          </a:p>
          <a:p>
            <a:pPr>
              <a:spcAft>
                <a:spcPts val="300"/>
              </a:spcAft>
            </a:pPr>
            <a:r>
              <a:rPr lang="en-US" sz="2400" dirty="0" smtClean="0"/>
              <a:t>Summary</a:t>
            </a:r>
          </a:p>
          <a:p>
            <a:pPr>
              <a:spcAft>
                <a:spcPts val="300"/>
              </a:spcAft>
            </a:pPr>
            <a:endParaRPr lang="en-US" sz="18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dirty="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1143000"/>
            <a:ext cx="4267200" cy="5400460"/>
            <a:chOff x="2399837" y="1393372"/>
            <a:chExt cx="4752306" cy="5400460"/>
          </a:xfrm>
        </p:grpSpPr>
        <p:pic>
          <p:nvPicPr>
            <p:cNvPr id="5" name="Picture 4"/>
            <p:cNvPicPr/>
            <p:nvPr/>
          </p:nvPicPr>
          <p:blipFill>
            <a:blip r:embed="rId2" cstate="print"/>
            <a:srcRect/>
            <a:stretch>
              <a:fillRect/>
            </a:stretch>
          </p:blipFill>
          <p:spPr bwMode="auto">
            <a:xfrm>
              <a:off x="2884714" y="1393372"/>
              <a:ext cx="4267429" cy="4996013"/>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909191" y="1941276"/>
              <a:ext cx="705229" cy="2333767"/>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5926898" y="1954924"/>
              <a:ext cx="691108" cy="2306472"/>
            </a:xfrm>
            <a:prstGeom prst="rect">
              <a:avLst/>
            </a:prstGeom>
            <a:noFill/>
            <a:ln w="9525">
              <a:noFill/>
              <a:miter lim="800000"/>
              <a:headEnd/>
              <a:tailEnd/>
            </a:ln>
          </p:spPr>
        </p:pic>
        <p:sp>
          <p:nvSpPr>
            <p:cNvPr id="8" name="Text Box 1"/>
            <p:cNvSpPr txBox="1">
              <a:spLocks noChangeArrowheads="1"/>
            </p:cNvSpPr>
            <p:nvPr/>
          </p:nvSpPr>
          <p:spPr bwMode="auto">
            <a:xfrm rot="16200000">
              <a:off x="1563523" y="3578054"/>
              <a:ext cx="2296177" cy="6235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rPr>
                <a:t>Pressure (</a:t>
              </a:r>
              <a:r>
                <a:rPr kumimoji="0" lang="en-US" altLang="zh-CN" sz="2000" b="1" i="0" u="none" strike="noStrike" cap="none" normalizeH="0" baseline="0" dirty="0" err="1" smtClean="0">
                  <a:ln>
                    <a:noFill/>
                  </a:ln>
                  <a:solidFill>
                    <a:schemeClr val="tx1"/>
                  </a:solidFill>
                  <a:effectLst/>
                  <a:latin typeface="Calibri" pitchFamily="34" charset="0"/>
                  <a:ea typeface="SimSun" pitchFamily="2" charset="-122"/>
                </a:rPr>
                <a:t>hPa</a:t>
              </a:r>
              <a:r>
                <a:rPr kumimoji="0" lang="en-US" altLang="zh-CN" sz="2000" b="1" i="0" u="none" strike="noStrike" cap="none" normalizeH="0" baseline="0" dirty="0" smtClean="0">
                  <a:ln>
                    <a:noFill/>
                  </a:ln>
                  <a:solidFill>
                    <a:schemeClr val="tx1"/>
                  </a:solidFill>
                  <a:effectLst/>
                  <a:latin typeface="Calibri" pitchFamily="34" charset="0"/>
                  <a:ea typeface="SimSun" pitchFamily="2" charset="-122"/>
                </a:rPr>
                <a:t>)</a:t>
              </a:r>
              <a:endParaRPr kumimoji="0" lang="en-US" sz="2000" b="1" i="0" u="none" strike="noStrike" cap="none" normalizeH="0" baseline="0" dirty="0" smtClean="0">
                <a:ln>
                  <a:noFill/>
                </a:ln>
                <a:solidFill>
                  <a:schemeClr val="tx1"/>
                </a:solidFill>
                <a:effectLst/>
                <a:latin typeface="Arial" pitchFamily="34" charset="0"/>
              </a:endParaRPr>
            </a:p>
          </p:txBody>
        </p:sp>
        <p:sp>
          <p:nvSpPr>
            <p:cNvPr id="9" name="Text Box 2"/>
            <p:cNvSpPr txBox="1">
              <a:spLocks noChangeArrowheads="1"/>
            </p:cNvSpPr>
            <p:nvPr/>
          </p:nvSpPr>
          <p:spPr bwMode="auto">
            <a:xfrm>
              <a:off x="4012227" y="6389265"/>
              <a:ext cx="2545878" cy="404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rPr>
                <a:t>Weighting Function</a:t>
              </a:r>
              <a:endParaRPr kumimoji="0" lang="en-US" sz="2000" b="1" i="0" u="none" strike="noStrike" cap="none" normalizeH="0" baseline="0" dirty="0" smtClean="0">
                <a:ln>
                  <a:noFill/>
                </a:ln>
                <a:solidFill>
                  <a:schemeClr val="tx1"/>
                </a:solidFill>
                <a:effectLst/>
                <a:latin typeface="Arial" pitchFamily="34" charset="0"/>
              </a:endParaRPr>
            </a:p>
          </p:txBody>
        </p:sp>
      </p:grpSp>
      <p:sp>
        <p:nvSpPr>
          <p:cNvPr id="10" name="Rectangle 9"/>
          <p:cNvSpPr/>
          <p:nvPr/>
        </p:nvSpPr>
        <p:spPr>
          <a:xfrm>
            <a:off x="31899" y="102773"/>
            <a:ext cx="4876800" cy="830997"/>
          </a:xfrm>
          <a:prstGeom prst="rect">
            <a:avLst/>
          </a:prstGeom>
        </p:spPr>
        <p:txBody>
          <a:bodyPr wrap="square">
            <a:spAutoFit/>
          </a:bodyPr>
          <a:lstStyle/>
          <a:p>
            <a:pPr algn="ctr"/>
            <a:r>
              <a:rPr lang="en-US" altLang="zh-CN" sz="2400" b="1" dirty="0" smtClean="0">
                <a:latin typeface="Times New Roman" pitchFamily="18" charset="0"/>
                <a:ea typeface="宋体" pitchFamily="2" charset="-122"/>
              </a:rPr>
              <a:t>ATMS WF</a:t>
            </a:r>
          </a:p>
          <a:p>
            <a:pPr algn="ctr"/>
            <a:r>
              <a:rPr lang="en-US" altLang="zh-CN" sz="2400" b="1" dirty="0" smtClean="0">
                <a:latin typeface="Times New Roman" pitchFamily="18" charset="0"/>
                <a:ea typeface="宋体" pitchFamily="2" charset="-122"/>
              </a:rPr>
              <a:t> (U.S. Standard Atmosphere)</a:t>
            </a:r>
            <a:endParaRPr lang="en-US" sz="2400" b="1" dirty="0"/>
          </a:p>
        </p:txBody>
      </p:sp>
      <p:sp>
        <p:nvSpPr>
          <p:cNvPr id="15" name="TextBox 14"/>
          <p:cNvSpPr txBox="1"/>
          <p:nvPr/>
        </p:nvSpPr>
        <p:spPr>
          <a:xfrm>
            <a:off x="5105400" y="3429000"/>
            <a:ext cx="2260427" cy="369332"/>
          </a:xfrm>
          <a:prstGeom prst="rect">
            <a:avLst/>
          </a:prstGeom>
          <a:noFill/>
          <a:ln>
            <a:noFill/>
          </a:ln>
        </p:spPr>
        <p:txBody>
          <a:bodyPr wrap="square" rtlCol="0">
            <a:spAutoFit/>
          </a:bodyPr>
          <a:lstStyle/>
          <a:p>
            <a:r>
              <a:rPr lang="en-US" dirty="0" smtClean="0"/>
              <a:t>GPS Sounding Top</a:t>
            </a:r>
            <a:endParaRPr lang="en-US" dirty="0"/>
          </a:p>
        </p:txBody>
      </p:sp>
      <p:sp>
        <p:nvSpPr>
          <p:cNvPr id="17" name="Rectangle 16"/>
          <p:cNvSpPr/>
          <p:nvPr/>
        </p:nvSpPr>
        <p:spPr>
          <a:xfrm>
            <a:off x="5181600" y="6324600"/>
            <a:ext cx="3429000" cy="369332"/>
          </a:xfrm>
          <a:prstGeom prst="rect">
            <a:avLst/>
          </a:prstGeom>
        </p:spPr>
        <p:txBody>
          <a:bodyPr wrap="square">
            <a:spAutoFit/>
          </a:bodyPr>
          <a:lstStyle/>
          <a:p>
            <a:r>
              <a:rPr lang="en-US" sz="1800" b="1" dirty="0" smtClean="0"/>
              <a:t>1051 UTC on January 1, 2012</a:t>
            </a:r>
            <a:endParaRPr lang="en-US" sz="1800" b="1" dirty="0"/>
          </a:p>
        </p:txBody>
      </p:sp>
      <p:sp>
        <p:nvSpPr>
          <p:cNvPr id="18" name="TextBox 17"/>
          <p:cNvSpPr txBox="1"/>
          <p:nvPr/>
        </p:nvSpPr>
        <p:spPr>
          <a:xfrm>
            <a:off x="4419600" y="228600"/>
            <a:ext cx="47244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Add</a:t>
            </a:r>
            <a:r>
              <a:rPr lang="en-US" sz="2400" b="1" dirty="0" smtClean="0">
                <a:solidFill>
                  <a:srgbClr val="0000CC"/>
                </a:solidFill>
                <a:latin typeface="Times New Roman" pitchFamily="18" charset="0"/>
                <a:cs typeface="Times New Roman" pitchFamily="18" charset="0"/>
              </a:rPr>
              <a:t> 1976 U.S. Standard Atmosphere State </a:t>
            </a:r>
            <a:r>
              <a:rPr lang="en-US" sz="2400" b="1" dirty="0" smtClean="0">
                <a:latin typeface="Times New Roman" pitchFamily="18" charset="0"/>
                <a:cs typeface="Times New Roman" pitchFamily="18" charset="0"/>
              </a:rPr>
              <a:t>to</a:t>
            </a:r>
            <a:r>
              <a:rPr lang="en-US" sz="2400" b="1" dirty="0" smtClean="0">
                <a:solidFill>
                  <a:srgbClr val="0000CC"/>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GPS Soundings</a:t>
            </a:r>
          </a:p>
        </p:txBody>
      </p:sp>
      <p:pic>
        <p:nvPicPr>
          <p:cNvPr id="19" name="Picture 18" descr="oneprofile-add-2-B.png"/>
          <p:cNvPicPr>
            <a:picLocks noChangeAspect="1"/>
          </p:cNvPicPr>
          <p:nvPr/>
        </p:nvPicPr>
        <p:blipFill>
          <a:blip r:embed="rId5" cstate="print"/>
          <a:stretch>
            <a:fillRect/>
          </a:stretch>
        </p:blipFill>
        <p:spPr>
          <a:xfrm>
            <a:off x="4363047" y="1524000"/>
            <a:ext cx="4476153" cy="4876800"/>
          </a:xfrm>
          <a:prstGeom prst="rect">
            <a:avLst/>
          </a:prstGeom>
        </p:spPr>
      </p:pic>
      <p:sp>
        <p:nvSpPr>
          <p:cNvPr id="20" name="TextBox 19"/>
          <p:cNvSpPr txBox="1"/>
          <p:nvPr/>
        </p:nvSpPr>
        <p:spPr>
          <a:xfrm>
            <a:off x="5105400" y="3505200"/>
            <a:ext cx="2260427" cy="400110"/>
          </a:xfrm>
          <a:prstGeom prst="rect">
            <a:avLst/>
          </a:prstGeom>
          <a:noFill/>
          <a:ln>
            <a:noFill/>
          </a:ln>
        </p:spPr>
        <p:txBody>
          <a:bodyPr wrap="square" rtlCol="0">
            <a:spAutoFit/>
          </a:bodyPr>
          <a:lstStyle/>
          <a:p>
            <a:r>
              <a:rPr lang="en-US" sz="2000" dirty="0" smtClean="0"/>
              <a:t>GPS Sounding Top</a:t>
            </a:r>
            <a:endParaRPr lang="en-US" sz="2000" dirty="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30"/>
            <a:ext cx="8229600" cy="1143000"/>
          </a:xfrm>
        </p:spPr>
        <p:txBody>
          <a:bodyPr>
            <a:normAutofit/>
          </a:bodyPr>
          <a:lstStyle/>
          <a:p>
            <a:r>
              <a:rPr lang="en-US" sz="2800" b="1" dirty="0" smtClean="0">
                <a:cs typeface="Times New Roman" pitchFamily="18" charset="0"/>
              </a:rPr>
              <a:t>Line by Line RTM</a:t>
            </a:r>
            <a:endParaRPr lang="en-US" sz="2800" b="1" dirty="0">
              <a:cs typeface="Times New Roman" pitchFamily="18" charset="0"/>
            </a:endParaRPr>
          </a:p>
        </p:txBody>
      </p:sp>
      <p:sp>
        <p:nvSpPr>
          <p:cNvPr id="5" name="TextBox 5"/>
          <p:cNvSpPr txBox="1">
            <a:spLocks noChangeArrowheads="1"/>
          </p:cNvSpPr>
          <p:nvPr/>
        </p:nvSpPr>
        <p:spPr bwMode="auto">
          <a:xfrm>
            <a:off x="381000" y="5029200"/>
            <a:ext cx="8458200" cy="1200329"/>
          </a:xfrm>
          <a:prstGeom prst="rect">
            <a:avLst/>
          </a:prstGeom>
          <a:solidFill>
            <a:srgbClr val="FFC495"/>
          </a:solidFill>
          <a:ln w="9525">
            <a:noFill/>
            <a:miter lim="800000"/>
            <a:headEnd/>
            <a:tailEnd/>
          </a:ln>
        </p:spPr>
        <p:txBody>
          <a:bodyPr wrap="square">
            <a:spAutoFit/>
          </a:bodyPr>
          <a:lstStyle/>
          <a:p>
            <a:r>
              <a:rPr lang="en-US" sz="2400" b="1" dirty="0">
                <a:solidFill>
                  <a:srgbClr val="002060"/>
                </a:solidFill>
                <a:latin typeface="Times New Roman" pitchFamily="18" charset="0"/>
                <a:cs typeface="Times New Roman" pitchFamily="18" charset="0"/>
              </a:rPr>
              <a:t>Microwave sounding channels at 50-60 </a:t>
            </a:r>
            <a:r>
              <a:rPr lang="en-US" sz="2400" b="1" dirty="0" smtClean="0">
                <a:solidFill>
                  <a:srgbClr val="002060"/>
                </a:solidFill>
                <a:latin typeface="Times New Roman" pitchFamily="18" charset="0"/>
                <a:cs typeface="Times New Roman" pitchFamily="18" charset="0"/>
              </a:rPr>
              <a:t>GHz O</a:t>
            </a:r>
            <a:r>
              <a:rPr lang="en-US" sz="2400" b="1" baseline="-25000" dirty="0" smtClean="0">
                <a:solidFill>
                  <a:srgbClr val="002060"/>
                </a:solidFill>
                <a:latin typeface="Times New Roman" pitchFamily="18" charset="0"/>
                <a:cs typeface="Times New Roman" pitchFamily="18" charset="0"/>
              </a:rPr>
              <a:t>2</a:t>
            </a:r>
            <a:r>
              <a:rPr lang="en-US" sz="2400" b="1" dirty="0" smtClean="0">
                <a:solidFill>
                  <a:srgbClr val="00206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absorption band can be best simulated under a cloud-free </a:t>
            </a:r>
            <a:r>
              <a:rPr lang="en-US" sz="2400" b="1" dirty="0" smtClean="0">
                <a:solidFill>
                  <a:srgbClr val="002060"/>
                </a:solidFill>
                <a:latin typeface="Times New Roman" pitchFamily="18" charset="0"/>
                <a:cs typeface="Times New Roman" pitchFamily="18" charset="0"/>
              </a:rPr>
              <a:t>atmosphere using line by line calculation    </a:t>
            </a:r>
            <a:endParaRPr lang="en-US" sz="2400" b="1" dirty="0">
              <a:solidFill>
                <a:srgbClr val="002060"/>
              </a:solidFill>
              <a:latin typeface="Times New Roman" pitchFamily="18" charset="0"/>
              <a:cs typeface="Times New Roman" pitchFamily="18" charset="0"/>
            </a:endParaRPr>
          </a:p>
        </p:txBody>
      </p:sp>
      <p:grpSp>
        <p:nvGrpSpPr>
          <p:cNvPr id="3" name="Group 20"/>
          <p:cNvGrpSpPr/>
          <p:nvPr/>
        </p:nvGrpSpPr>
        <p:grpSpPr>
          <a:xfrm>
            <a:off x="2667000" y="1447800"/>
            <a:ext cx="6400800" cy="3143310"/>
            <a:chOff x="2743200" y="1447800"/>
            <a:chExt cx="6400800" cy="3143310"/>
          </a:xfrm>
        </p:grpSpPr>
        <p:pic>
          <p:nvPicPr>
            <p:cNvPr id="4" name="Picture 3" descr="OD_US_Standard.png"/>
            <p:cNvPicPr>
              <a:picLocks noChangeAspect="1"/>
            </p:cNvPicPr>
            <p:nvPr/>
          </p:nvPicPr>
          <p:blipFill>
            <a:blip r:embed="rId2" cstate="print"/>
            <a:stretch>
              <a:fillRect/>
            </a:stretch>
          </p:blipFill>
          <p:spPr>
            <a:xfrm>
              <a:off x="2743200" y="1447800"/>
              <a:ext cx="6400800" cy="2667000"/>
            </a:xfrm>
            <a:prstGeom prst="rect">
              <a:avLst/>
            </a:prstGeom>
          </p:spPr>
        </p:pic>
        <p:cxnSp>
          <p:nvCxnSpPr>
            <p:cNvPr id="8" name="Straight Connector 7"/>
            <p:cNvCxnSpPr/>
            <p:nvPr/>
          </p:nvCxnSpPr>
          <p:spPr>
            <a:xfrm flipV="1">
              <a:off x="3894353" y="4415135"/>
              <a:ext cx="381000" cy="4465"/>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75353" y="4186535"/>
              <a:ext cx="1053558" cy="400110"/>
            </a:xfrm>
            <a:prstGeom prst="rect">
              <a:avLst/>
            </a:prstGeom>
            <a:noFill/>
          </p:spPr>
          <p:txBody>
            <a:bodyPr wrap="none" rtlCol="0">
              <a:spAutoFit/>
            </a:bodyPr>
            <a:lstStyle/>
            <a:p>
              <a:r>
                <a:rPr lang="en-US" sz="2000" dirty="0" smtClean="0">
                  <a:cs typeface="Times New Roman" pitchFamily="18" charset="0"/>
                </a:rPr>
                <a:t>all gases</a:t>
              </a:r>
              <a:endParaRPr lang="en-US" sz="2000" dirty="0">
                <a:cs typeface="Times New Roman" pitchFamily="18" charset="0"/>
              </a:endParaRPr>
            </a:p>
          </p:txBody>
        </p:sp>
        <p:cxnSp>
          <p:nvCxnSpPr>
            <p:cNvPr id="10" name="Straight Connector 9"/>
            <p:cNvCxnSpPr/>
            <p:nvPr/>
          </p:nvCxnSpPr>
          <p:spPr>
            <a:xfrm>
              <a:off x="5342153" y="4419600"/>
              <a:ext cx="381000" cy="0"/>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23153" y="4191000"/>
              <a:ext cx="441146" cy="400110"/>
            </a:xfrm>
            <a:prstGeom prst="rect">
              <a:avLst/>
            </a:prstGeom>
            <a:noFill/>
          </p:spPr>
          <p:txBody>
            <a:bodyPr wrap="none" rtlCol="0">
              <a:spAutoFit/>
            </a:bodyPr>
            <a:lstStyle/>
            <a:p>
              <a:r>
                <a:rPr lang="en-US" sz="2000" dirty="0" smtClean="0">
                  <a:cs typeface="Times New Roman" pitchFamily="18" charset="0"/>
                </a:rPr>
                <a:t>O</a:t>
              </a:r>
              <a:r>
                <a:rPr lang="en-US" sz="2000" baseline="-25000" dirty="0" smtClean="0">
                  <a:cs typeface="Times New Roman" pitchFamily="18" charset="0"/>
                </a:rPr>
                <a:t>2</a:t>
              </a:r>
              <a:endParaRPr lang="en-US" sz="2000" baseline="-25000" dirty="0">
                <a:cs typeface="Times New Roman" pitchFamily="18" charset="0"/>
              </a:endParaRPr>
            </a:p>
          </p:txBody>
        </p:sp>
        <p:cxnSp>
          <p:nvCxnSpPr>
            <p:cNvPr id="12" name="Straight Connector 11"/>
            <p:cNvCxnSpPr/>
            <p:nvPr/>
          </p:nvCxnSpPr>
          <p:spPr>
            <a:xfrm>
              <a:off x="6332753" y="4419600"/>
              <a:ext cx="381000" cy="0"/>
            </a:xfrm>
            <a:prstGeom prst="line">
              <a:avLst/>
            </a:prstGeom>
            <a:ln w="19050" cmpd="sng">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13753" y="4191000"/>
              <a:ext cx="601447" cy="400110"/>
            </a:xfrm>
            <a:prstGeom prst="rect">
              <a:avLst/>
            </a:prstGeom>
            <a:noFill/>
          </p:spPr>
          <p:txBody>
            <a:bodyPr wrap="none" rtlCol="0">
              <a:spAutoFit/>
            </a:bodyPr>
            <a:lstStyle/>
            <a:p>
              <a:r>
                <a:rPr lang="en-US" sz="2000" dirty="0" smtClean="0">
                  <a:cs typeface="Times New Roman" pitchFamily="18" charset="0"/>
                </a:rPr>
                <a:t>H</a:t>
              </a:r>
              <a:r>
                <a:rPr lang="en-US" sz="2000" baseline="-25000" dirty="0" smtClean="0">
                  <a:cs typeface="Times New Roman" pitchFamily="18" charset="0"/>
                </a:rPr>
                <a:t>2</a:t>
              </a:r>
              <a:r>
                <a:rPr lang="en-US" sz="2000" dirty="0" smtClean="0">
                  <a:cs typeface="Times New Roman" pitchFamily="18" charset="0"/>
                </a:rPr>
                <a:t>O</a:t>
              </a:r>
              <a:endParaRPr lang="en-US" sz="2000" baseline="-25000" dirty="0">
                <a:cs typeface="Times New Roman" pitchFamily="18" charset="0"/>
              </a:endParaRPr>
            </a:p>
          </p:txBody>
        </p:sp>
        <p:cxnSp>
          <p:nvCxnSpPr>
            <p:cNvPr id="14" name="Straight Connector 13"/>
            <p:cNvCxnSpPr/>
            <p:nvPr/>
          </p:nvCxnSpPr>
          <p:spPr>
            <a:xfrm>
              <a:off x="7315200" y="4419600"/>
              <a:ext cx="367221" cy="0"/>
            </a:xfrm>
            <a:prstGeom prst="line">
              <a:avLst/>
            </a:prstGeom>
            <a:ln w="19050" cmpd="sng">
              <a:solidFill>
                <a:srgbClr val="33CC3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82421" y="4191000"/>
              <a:ext cx="1385379" cy="400110"/>
            </a:xfrm>
            <a:prstGeom prst="rect">
              <a:avLst/>
            </a:prstGeom>
            <a:noFill/>
          </p:spPr>
          <p:txBody>
            <a:bodyPr wrap="none" rtlCol="0">
              <a:spAutoFit/>
            </a:bodyPr>
            <a:lstStyle/>
            <a:p>
              <a:r>
                <a:rPr lang="en-US" sz="2000" dirty="0" smtClean="0">
                  <a:cs typeface="Times New Roman" pitchFamily="18" charset="0"/>
                </a:rPr>
                <a:t>other gases</a:t>
              </a:r>
              <a:endParaRPr lang="en-US" sz="2000" dirty="0">
                <a:cs typeface="Times New Roman" pitchFamily="18" charset="0"/>
              </a:endParaRPr>
            </a:p>
          </p:txBody>
        </p:sp>
      </p:grpSp>
      <p:sp>
        <p:nvSpPr>
          <p:cNvPr id="20" name="Rectangle 19"/>
          <p:cNvSpPr/>
          <p:nvPr/>
        </p:nvSpPr>
        <p:spPr>
          <a:xfrm>
            <a:off x="2590800" y="1066800"/>
            <a:ext cx="64770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9"/>
          <p:cNvSpPr txBox="1">
            <a:spLocks noChangeArrowheads="1"/>
          </p:cNvSpPr>
          <p:nvPr/>
        </p:nvSpPr>
        <p:spPr bwMode="auto">
          <a:xfrm>
            <a:off x="152400" y="1274326"/>
            <a:ext cx="2514600" cy="3139321"/>
          </a:xfrm>
          <a:prstGeom prst="rect">
            <a:avLst/>
          </a:prstGeom>
          <a:noFill/>
          <a:ln w="57150">
            <a:noFill/>
            <a:miter lim="800000"/>
            <a:headEnd/>
            <a:tailEnd/>
          </a:ln>
        </p:spPr>
        <p:txBody>
          <a:bodyPr wrap="square">
            <a:spAutoFit/>
          </a:bodyPr>
          <a:lstStyle/>
          <a:p>
            <a:pPr marL="0" lvl="1">
              <a:spcAft>
                <a:spcPts val="600"/>
              </a:spcAft>
              <a:buFont typeface="Arial" pitchFamily="34" charset="0"/>
              <a:buChar char="•"/>
            </a:pPr>
            <a:r>
              <a:rPr lang="en-US" altLang="ja-JP" sz="2000" dirty="0" smtClean="0">
                <a:latin typeface="Times New Roman" pitchFamily="18" charset="0"/>
                <a:cs typeface="Times New Roman" pitchFamily="18" charset="0"/>
              </a:rPr>
              <a:t>Perform a line by line  </a:t>
            </a:r>
            <a:r>
              <a:rPr lang="en-US" altLang="ja-JP" sz="2000" dirty="0" err="1" smtClean="0">
                <a:latin typeface="Times New Roman" pitchFamily="18" charset="0"/>
                <a:cs typeface="Times New Roman" pitchFamily="18" charset="0"/>
              </a:rPr>
              <a:t>radiative</a:t>
            </a:r>
            <a:r>
              <a:rPr lang="en-US" altLang="ja-JP" sz="2000" dirty="0" smtClean="0">
                <a:latin typeface="Times New Roman" pitchFamily="18" charset="0"/>
                <a:cs typeface="Times New Roman" pitchFamily="18" charset="0"/>
              </a:rPr>
              <a:t> transfer calculation </a:t>
            </a:r>
          </a:p>
          <a:p>
            <a:pPr marL="0" lvl="1">
              <a:spcAft>
                <a:spcPts val="600"/>
              </a:spcAft>
              <a:buFont typeface="Arial" pitchFamily="34" charset="0"/>
              <a:buChar char="•"/>
            </a:pPr>
            <a:r>
              <a:rPr lang="en-US" altLang="ja-JP" sz="2000" dirty="0" smtClean="0">
                <a:latin typeface="Times New Roman" pitchFamily="18" charset="0"/>
                <a:cs typeface="Times New Roman" pitchFamily="18" charset="0"/>
              </a:rPr>
              <a:t>Accurate </a:t>
            </a:r>
            <a:r>
              <a:rPr lang="en-US" altLang="ja-JP" sz="2000" dirty="0">
                <a:latin typeface="Times New Roman" pitchFamily="18" charset="0"/>
                <a:cs typeface="Times New Roman" pitchFamily="18" charset="0"/>
              </a:rPr>
              <a:t>atmospheric </a:t>
            </a:r>
            <a:r>
              <a:rPr lang="en-US" altLang="ja-JP" sz="2000" dirty="0" smtClean="0">
                <a:latin typeface="Times New Roman" pitchFamily="18" charset="0"/>
                <a:cs typeface="Times New Roman" pitchFamily="18" charset="0"/>
              </a:rPr>
              <a:t> spectroscopy </a:t>
            </a:r>
            <a:r>
              <a:rPr lang="en-US" altLang="ja-JP" sz="2000" dirty="0">
                <a:latin typeface="Times New Roman" pitchFamily="18" charset="0"/>
                <a:cs typeface="Times New Roman" pitchFamily="18" charset="0"/>
              </a:rPr>
              <a:t>data </a:t>
            </a:r>
            <a:r>
              <a:rPr lang="en-US" altLang="ja-JP" sz="2000" dirty="0" smtClean="0">
                <a:latin typeface="Times New Roman" pitchFamily="18" charset="0"/>
                <a:cs typeface="Times New Roman" pitchFamily="18" charset="0"/>
              </a:rPr>
              <a:t>base</a:t>
            </a:r>
            <a:endParaRPr lang="en-US" altLang="ja-JP" sz="2000" dirty="0">
              <a:latin typeface="Times New Roman" pitchFamily="18" charset="0"/>
              <a:cs typeface="Times New Roman" pitchFamily="18" charset="0"/>
            </a:endParaRPr>
          </a:p>
          <a:p>
            <a:pPr marL="0" lvl="1">
              <a:spcAft>
                <a:spcPts val="600"/>
              </a:spcAft>
              <a:buFont typeface="Arial" pitchFamily="34" charset="0"/>
              <a:buChar char="•"/>
            </a:pPr>
            <a:r>
              <a:rPr lang="en-US" altLang="ja-JP" sz="2000" dirty="0" smtClean="0">
                <a:latin typeface="Times New Roman" pitchFamily="18" charset="0"/>
                <a:cs typeface="Times New Roman" pitchFamily="18" charset="0"/>
              </a:rPr>
              <a:t>Only gaseous absorption</a:t>
            </a:r>
          </a:p>
          <a:p>
            <a:pPr marL="0" lvl="1">
              <a:spcAft>
                <a:spcPts val="600"/>
              </a:spcAft>
              <a:buFont typeface="Arial" pitchFamily="34" charset="0"/>
              <a:buChar char="•"/>
            </a:pPr>
            <a:r>
              <a:rPr lang="en-US" altLang="ja-JP" sz="2000" dirty="0" smtClean="0">
                <a:latin typeface="Times New Roman" pitchFamily="18" charset="0"/>
                <a:cs typeface="Times New Roman" pitchFamily="18" charset="0"/>
              </a:rPr>
              <a:t>Vertical stratification    </a:t>
            </a:r>
            <a:endParaRPr lang="en-US" altLang="ja-JP" sz="2000" dirty="0">
              <a:latin typeface="Times New Roman" pitchFamily="18" charset="0"/>
              <a:cs typeface="Times New Roman" pitchFamily="18" charset="0"/>
            </a:endParaRPr>
          </a:p>
          <a:p>
            <a:pPr>
              <a:spcAft>
                <a:spcPts val="600"/>
              </a:spcAft>
              <a:buFont typeface="Arial" pitchFamily="34" charset="0"/>
              <a:buChar char="•"/>
            </a:pPr>
            <a:endParaRPr lang="en-US" altLang="ja-JP" dirty="0">
              <a:cs typeface="Times New Roman" charset="0"/>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9707" y="228600"/>
            <a:ext cx="6826484" cy="523220"/>
          </a:xfrm>
          <a:prstGeom prst="rect">
            <a:avLst/>
          </a:prstGeom>
          <a:noFill/>
        </p:spPr>
        <p:txBody>
          <a:bodyPr wrap="none" rtlCol="0">
            <a:spAutoFit/>
          </a:bodyPr>
          <a:lstStyle/>
          <a:p>
            <a:r>
              <a:rPr lang="en-US" sz="2800" b="1" dirty="0" smtClean="0">
                <a:latin typeface="+mj-lt"/>
              </a:rPr>
              <a:t>Effects of ATMS Spectral Response Function  </a:t>
            </a:r>
            <a:endParaRPr lang="en-US" sz="2800" b="1" dirty="0">
              <a:solidFill>
                <a:srgbClr val="7030A0"/>
              </a:solidFill>
              <a:latin typeface="+mj-lt"/>
            </a:endParaRPr>
          </a:p>
        </p:txBody>
      </p:sp>
      <p:pic>
        <p:nvPicPr>
          <p:cNvPr id="3" name="Picture 2" descr="RSRFVNPriCh01-3db.png"/>
          <p:cNvPicPr>
            <a:picLocks noChangeAspect="1"/>
          </p:cNvPicPr>
          <p:nvPr/>
        </p:nvPicPr>
        <p:blipFill>
          <a:blip r:embed="rId2" cstate="print"/>
          <a:stretch>
            <a:fillRect/>
          </a:stretch>
        </p:blipFill>
        <p:spPr>
          <a:xfrm>
            <a:off x="552450" y="1676400"/>
            <a:ext cx="4095750" cy="2371725"/>
          </a:xfrm>
          <a:prstGeom prst="rect">
            <a:avLst/>
          </a:prstGeom>
        </p:spPr>
      </p:pic>
      <p:pic>
        <p:nvPicPr>
          <p:cNvPr id="4" name="Picture 3" descr="RSRFVNPriCh02-3db.png"/>
          <p:cNvPicPr>
            <a:picLocks noChangeAspect="1"/>
          </p:cNvPicPr>
          <p:nvPr/>
        </p:nvPicPr>
        <p:blipFill>
          <a:blip r:embed="rId3" cstate="print"/>
          <a:stretch>
            <a:fillRect/>
          </a:stretch>
        </p:blipFill>
        <p:spPr>
          <a:xfrm>
            <a:off x="4667250" y="1676400"/>
            <a:ext cx="4095750" cy="2371725"/>
          </a:xfrm>
          <a:prstGeom prst="rect">
            <a:avLst/>
          </a:prstGeom>
        </p:spPr>
      </p:pic>
      <p:pic>
        <p:nvPicPr>
          <p:cNvPr id="5" name="Picture 4" descr="RSRFVNPriCh03-3db.png"/>
          <p:cNvPicPr>
            <a:picLocks noChangeAspect="1"/>
          </p:cNvPicPr>
          <p:nvPr/>
        </p:nvPicPr>
        <p:blipFill>
          <a:blip r:embed="rId4" cstate="print"/>
          <a:stretch>
            <a:fillRect/>
          </a:stretch>
        </p:blipFill>
        <p:spPr>
          <a:xfrm>
            <a:off x="571500" y="4114800"/>
            <a:ext cx="4095750" cy="2371725"/>
          </a:xfrm>
          <a:prstGeom prst="rect">
            <a:avLst/>
          </a:prstGeom>
        </p:spPr>
      </p:pic>
      <p:pic>
        <p:nvPicPr>
          <p:cNvPr id="6" name="Picture 5" descr="RSRFVNPriCh04-3db.png"/>
          <p:cNvPicPr>
            <a:picLocks noChangeAspect="1"/>
          </p:cNvPicPr>
          <p:nvPr/>
        </p:nvPicPr>
        <p:blipFill>
          <a:blip r:embed="rId5" cstate="print"/>
          <a:stretch>
            <a:fillRect/>
          </a:stretch>
        </p:blipFill>
        <p:spPr>
          <a:xfrm>
            <a:off x="4667250" y="4114800"/>
            <a:ext cx="4095750" cy="2371725"/>
          </a:xfrm>
          <a:prstGeom prst="rect">
            <a:avLst/>
          </a:prstGeom>
        </p:spPr>
      </p:pic>
      <p:sp>
        <p:nvSpPr>
          <p:cNvPr id="7" name="TextBox 6"/>
          <p:cNvSpPr txBox="1"/>
          <p:nvPr/>
        </p:nvSpPr>
        <p:spPr>
          <a:xfrm>
            <a:off x="3878237" y="64613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3400" y="63500"/>
            <a:ext cx="7958138" cy="685800"/>
          </a:xfrm>
        </p:spPr>
        <p:txBody>
          <a:bodyPr>
            <a:normAutofit/>
          </a:bodyPr>
          <a:lstStyle/>
          <a:p>
            <a:r>
              <a:rPr lang="en-US" altLang="zh-CN" sz="2800" b="1" dirty="0" smtClean="0">
                <a:ea typeface="宋体" pitchFamily="2" charset="-122"/>
              </a:rPr>
              <a:t>ATMS  Bias </a:t>
            </a:r>
            <a:r>
              <a:rPr lang="en-US" altLang="zh-CN" sz="2800" b="1" dirty="0" err="1" smtClean="0">
                <a:ea typeface="宋体" pitchFamily="2" charset="-122"/>
              </a:rPr>
              <a:t>Obs</a:t>
            </a:r>
            <a:r>
              <a:rPr lang="en-US" altLang="zh-CN" sz="2800" b="1" dirty="0" smtClean="0">
                <a:ea typeface="宋体" pitchFamily="2" charset="-122"/>
              </a:rPr>
              <a:t> (TDR)  - GPS Simulated </a:t>
            </a:r>
            <a:endParaRPr lang="en-US" altLang="zh-CN" sz="2800" b="1" dirty="0">
              <a:ea typeface="宋体" pitchFamily="2" charset="-122"/>
            </a:endParaRPr>
          </a:p>
        </p:txBody>
      </p:sp>
      <p:pic>
        <p:nvPicPr>
          <p:cNvPr id="7" name="Picture 6" descr="O-GPS-oc-scatter-ch06-55.png"/>
          <p:cNvPicPr/>
          <p:nvPr/>
        </p:nvPicPr>
        <p:blipFill>
          <a:blip r:embed="rId3" cstate="print"/>
          <a:stretch>
            <a:fillRect/>
          </a:stretch>
        </p:blipFill>
        <p:spPr>
          <a:xfrm>
            <a:off x="304800" y="838200"/>
            <a:ext cx="4191000" cy="2057400"/>
          </a:xfrm>
          <a:prstGeom prst="rect">
            <a:avLst/>
          </a:prstGeom>
        </p:spPr>
      </p:pic>
      <p:pic>
        <p:nvPicPr>
          <p:cNvPr id="8" name="Picture 7" descr="O-GPS-oc-scatter-ch07-55.png"/>
          <p:cNvPicPr/>
          <p:nvPr/>
        </p:nvPicPr>
        <p:blipFill>
          <a:blip r:embed="rId4" cstate="print"/>
          <a:stretch>
            <a:fillRect/>
          </a:stretch>
        </p:blipFill>
        <p:spPr>
          <a:xfrm>
            <a:off x="4724400" y="914400"/>
            <a:ext cx="4114800" cy="1905000"/>
          </a:xfrm>
          <a:prstGeom prst="rect">
            <a:avLst/>
          </a:prstGeom>
        </p:spPr>
      </p:pic>
      <p:pic>
        <p:nvPicPr>
          <p:cNvPr id="9" name="Picture 8" descr="O-GPS-histogram-oc-ch06-55.png"/>
          <p:cNvPicPr/>
          <p:nvPr/>
        </p:nvPicPr>
        <p:blipFill>
          <a:blip r:embed="rId5" cstate="print"/>
          <a:stretch>
            <a:fillRect/>
          </a:stretch>
        </p:blipFill>
        <p:spPr>
          <a:xfrm>
            <a:off x="990600" y="2971800"/>
            <a:ext cx="2895600" cy="762000"/>
          </a:xfrm>
          <a:prstGeom prst="rect">
            <a:avLst/>
          </a:prstGeom>
        </p:spPr>
      </p:pic>
      <p:pic>
        <p:nvPicPr>
          <p:cNvPr id="10" name="Picture 9" descr="O-GPS-histogram-oc-ch07-55.png"/>
          <p:cNvPicPr/>
          <p:nvPr/>
        </p:nvPicPr>
        <p:blipFill>
          <a:blip r:embed="rId6" cstate="print"/>
          <a:srcRect b="8108"/>
          <a:stretch>
            <a:fillRect/>
          </a:stretch>
        </p:blipFill>
        <p:spPr>
          <a:xfrm>
            <a:off x="5257800" y="2971800"/>
            <a:ext cx="2895600" cy="762000"/>
          </a:xfrm>
          <a:prstGeom prst="rect">
            <a:avLst/>
          </a:prstGeom>
        </p:spPr>
      </p:pic>
      <p:sp>
        <p:nvSpPr>
          <p:cNvPr id="300034" name="Text Box 2"/>
          <p:cNvSpPr txBox="1">
            <a:spLocks noChangeArrowheads="1"/>
          </p:cNvSpPr>
          <p:nvPr/>
        </p:nvSpPr>
        <p:spPr bwMode="auto">
          <a:xfrm>
            <a:off x="838200" y="685800"/>
            <a:ext cx="1020762" cy="392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rPr>
              <a:t>Ch 6</a:t>
            </a:r>
            <a:endParaRPr kumimoji="0" lang="en-US" b="0" i="0" u="none" strike="noStrike" cap="none" normalizeH="0" baseline="0" dirty="0" smtClean="0">
              <a:ln>
                <a:noFill/>
              </a:ln>
              <a:solidFill>
                <a:schemeClr val="tx1"/>
              </a:solidFill>
              <a:effectLst/>
              <a:latin typeface="Arial" pitchFamily="34" charset="0"/>
            </a:endParaRPr>
          </a:p>
        </p:txBody>
      </p:sp>
      <p:sp>
        <p:nvSpPr>
          <p:cNvPr id="12" name="Text Box 2"/>
          <p:cNvSpPr txBox="1">
            <a:spLocks noChangeArrowheads="1"/>
          </p:cNvSpPr>
          <p:nvPr/>
        </p:nvSpPr>
        <p:spPr bwMode="auto">
          <a:xfrm>
            <a:off x="5334000" y="674687"/>
            <a:ext cx="1020762" cy="392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rPr>
              <a:t>Ch 7</a:t>
            </a:r>
            <a:endParaRPr kumimoji="0" lang="en-US" b="0" i="0" u="none" strike="noStrike" cap="none" normalizeH="0" baseline="0" dirty="0" smtClean="0">
              <a:ln>
                <a:noFill/>
              </a:ln>
              <a:solidFill>
                <a:schemeClr val="tx1"/>
              </a:solidFill>
              <a:effectLst/>
              <a:latin typeface="Arial" pitchFamily="34" charset="0"/>
            </a:endParaRPr>
          </a:p>
        </p:txBody>
      </p:sp>
      <p:pic>
        <p:nvPicPr>
          <p:cNvPr id="13" name="Picture 12" descr="O-GPS-oc-scatter-ch10-55.png"/>
          <p:cNvPicPr/>
          <p:nvPr/>
        </p:nvPicPr>
        <p:blipFill>
          <a:blip r:embed="rId7" cstate="print"/>
          <a:stretch>
            <a:fillRect/>
          </a:stretch>
        </p:blipFill>
        <p:spPr>
          <a:xfrm>
            <a:off x="304800" y="4114800"/>
            <a:ext cx="4191000" cy="1752600"/>
          </a:xfrm>
          <a:prstGeom prst="rect">
            <a:avLst/>
          </a:prstGeom>
        </p:spPr>
      </p:pic>
      <p:pic>
        <p:nvPicPr>
          <p:cNvPr id="14" name="Picture 13" descr="O-GPS-oc-scatter-ch11-55.png"/>
          <p:cNvPicPr/>
          <p:nvPr/>
        </p:nvPicPr>
        <p:blipFill>
          <a:blip r:embed="rId8" cstate="print"/>
          <a:stretch>
            <a:fillRect/>
          </a:stretch>
        </p:blipFill>
        <p:spPr>
          <a:xfrm>
            <a:off x="4724400" y="4038600"/>
            <a:ext cx="4191000" cy="1752600"/>
          </a:xfrm>
          <a:prstGeom prst="rect">
            <a:avLst/>
          </a:prstGeom>
        </p:spPr>
      </p:pic>
      <p:pic>
        <p:nvPicPr>
          <p:cNvPr id="15" name="Picture 14" descr="O-GPS-histogram-oc-ch10-55.png"/>
          <p:cNvPicPr/>
          <p:nvPr/>
        </p:nvPicPr>
        <p:blipFill>
          <a:blip r:embed="rId9" cstate="print"/>
          <a:stretch>
            <a:fillRect/>
          </a:stretch>
        </p:blipFill>
        <p:spPr>
          <a:xfrm>
            <a:off x="838200" y="5867400"/>
            <a:ext cx="3124200" cy="762000"/>
          </a:xfrm>
          <a:prstGeom prst="rect">
            <a:avLst/>
          </a:prstGeom>
        </p:spPr>
      </p:pic>
      <p:pic>
        <p:nvPicPr>
          <p:cNvPr id="16" name="Picture 15" descr="O-GPS-histogram-oc-ch11-55.png"/>
          <p:cNvPicPr/>
          <p:nvPr/>
        </p:nvPicPr>
        <p:blipFill>
          <a:blip r:embed="rId10" cstate="print"/>
          <a:stretch>
            <a:fillRect/>
          </a:stretch>
        </p:blipFill>
        <p:spPr>
          <a:xfrm>
            <a:off x="5153381" y="5867400"/>
            <a:ext cx="3152419" cy="761999"/>
          </a:xfrm>
          <a:prstGeom prst="rect">
            <a:avLst/>
          </a:prstGeom>
        </p:spPr>
      </p:pic>
      <p:sp>
        <p:nvSpPr>
          <p:cNvPr id="300035" name="Text Box 3"/>
          <p:cNvSpPr txBox="1">
            <a:spLocks noChangeArrowheads="1"/>
          </p:cNvSpPr>
          <p:nvPr/>
        </p:nvSpPr>
        <p:spPr bwMode="auto">
          <a:xfrm>
            <a:off x="884238" y="4332287"/>
            <a:ext cx="1020762" cy="31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SimSun" pitchFamily="2" charset="-122"/>
              </a:rPr>
              <a:t>Ch 10</a:t>
            </a:r>
            <a:endParaRPr kumimoji="0" lang="en-US" sz="1800" b="0" i="0" u="none" strike="noStrike" cap="none" normalizeH="0" baseline="0" smtClean="0">
              <a:ln>
                <a:noFill/>
              </a:ln>
              <a:solidFill>
                <a:schemeClr val="tx1"/>
              </a:solidFill>
              <a:effectLst/>
              <a:latin typeface="Arial" pitchFamily="34" charset="0"/>
            </a:endParaRPr>
          </a:p>
        </p:txBody>
      </p:sp>
      <p:sp>
        <p:nvSpPr>
          <p:cNvPr id="18" name="Text Box 2"/>
          <p:cNvSpPr txBox="1">
            <a:spLocks noChangeArrowheads="1"/>
          </p:cNvSpPr>
          <p:nvPr/>
        </p:nvSpPr>
        <p:spPr bwMode="auto">
          <a:xfrm>
            <a:off x="5303838" y="3810000"/>
            <a:ext cx="1020762" cy="392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rPr>
              <a:t>Ch 11</a:t>
            </a:r>
            <a:endParaRPr kumimoji="0" lang="en-US" b="0" i="0" u="none" strike="noStrike" cap="none" normalizeH="0" baseline="0" dirty="0" smtClean="0">
              <a:ln>
                <a:noFill/>
              </a:ln>
              <a:solidFill>
                <a:schemeClr val="tx1"/>
              </a:solidFill>
              <a:effectLst/>
              <a:latin typeface="Arial" pitchFamily="34" charset="0"/>
            </a:endParaRPr>
          </a:p>
        </p:txBody>
      </p:sp>
      <p:sp>
        <p:nvSpPr>
          <p:cNvPr id="19" name="Text Box 2"/>
          <p:cNvSpPr txBox="1">
            <a:spLocks noChangeArrowheads="1"/>
          </p:cNvSpPr>
          <p:nvPr/>
        </p:nvSpPr>
        <p:spPr bwMode="auto">
          <a:xfrm>
            <a:off x="731838" y="3886200"/>
            <a:ext cx="1020762" cy="392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rPr>
              <a:t>Ch 10</a:t>
            </a:r>
            <a:endParaRPr kumimoji="0" lang="en-US" b="0" i="0" u="none" strike="noStrike" cap="none" normalizeH="0" baseline="0" dirty="0" smtClean="0">
              <a:ln>
                <a:noFill/>
              </a:ln>
              <a:solidFill>
                <a:schemeClr val="tx1"/>
              </a:solidFill>
              <a:effectLst/>
              <a:latin typeface="Arial" pitchFamily="34" charset="0"/>
            </a:endParaRPr>
          </a:p>
        </p:txBody>
      </p:sp>
      <p:sp>
        <p:nvSpPr>
          <p:cNvPr id="300036" name="Text Box 4"/>
          <p:cNvSpPr txBox="1">
            <a:spLocks noChangeArrowheads="1"/>
          </p:cNvSpPr>
          <p:nvPr/>
        </p:nvSpPr>
        <p:spPr bwMode="auto">
          <a:xfrm>
            <a:off x="2095500" y="6618288"/>
            <a:ext cx="904875"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SimSun" pitchFamily="2" charset="-122"/>
              </a:rPr>
              <a:t>O-GPS (K)</a:t>
            </a:r>
            <a:endParaRPr kumimoji="0" lang="en-US" sz="1800" b="0" i="0" u="none" strike="noStrike" cap="none" normalizeH="0" baseline="0" smtClean="0">
              <a:ln>
                <a:noFill/>
              </a:ln>
              <a:solidFill>
                <a:schemeClr val="tx1"/>
              </a:solidFill>
              <a:effectLst/>
              <a:latin typeface="Arial" pitchFamily="34" charset="0"/>
            </a:endParaRPr>
          </a:p>
        </p:txBody>
      </p:sp>
      <p:sp>
        <p:nvSpPr>
          <p:cNvPr id="21" name="Text Box 4"/>
          <p:cNvSpPr txBox="1">
            <a:spLocks noChangeArrowheads="1"/>
          </p:cNvSpPr>
          <p:nvPr/>
        </p:nvSpPr>
        <p:spPr bwMode="auto">
          <a:xfrm>
            <a:off x="6477000" y="6629400"/>
            <a:ext cx="904875"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SimSun" pitchFamily="2" charset="-122"/>
              </a:rPr>
              <a:t>O-GPS (K)</a:t>
            </a: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3683710" y="65629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3400" y="152400"/>
            <a:ext cx="7958138" cy="685800"/>
          </a:xfrm>
        </p:spPr>
        <p:txBody>
          <a:bodyPr>
            <a:normAutofit/>
          </a:bodyPr>
          <a:lstStyle/>
          <a:p>
            <a:r>
              <a:rPr lang="en-US" altLang="zh-CN" sz="2800" b="1" dirty="0" smtClean="0">
                <a:ea typeface="宋体" pitchFamily="2" charset="-122"/>
              </a:rPr>
              <a:t>ATMS  Bias </a:t>
            </a:r>
            <a:r>
              <a:rPr lang="en-US" altLang="zh-CN" sz="2800" b="1" dirty="0" err="1" smtClean="0">
                <a:ea typeface="宋体" pitchFamily="2" charset="-122"/>
              </a:rPr>
              <a:t>Obs</a:t>
            </a:r>
            <a:r>
              <a:rPr lang="en-US" altLang="zh-CN" sz="2800" b="1" dirty="0" smtClean="0">
                <a:ea typeface="宋体" pitchFamily="2" charset="-122"/>
              </a:rPr>
              <a:t> -  </a:t>
            </a:r>
            <a:r>
              <a:rPr lang="en-US" altLang="zh-CN" sz="2800" b="1" dirty="0" err="1" smtClean="0">
                <a:ea typeface="宋体" pitchFamily="2" charset="-122"/>
              </a:rPr>
              <a:t>Sim</a:t>
            </a:r>
            <a:r>
              <a:rPr lang="en-US" altLang="zh-CN" sz="2800" b="1" dirty="0" smtClean="0">
                <a:ea typeface="宋体" pitchFamily="2" charset="-122"/>
              </a:rPr>
              <a:t> (GPSRO)</a:t>
            </a:r>
            <a:endParaRPr lang="en-US" altLang="zh-CN" sz="2800" b="1" dirty="0">
              <a:ea typeface="宋体" pitchFamily="2" charset="-122"/>
            </a:endParaRPr>
          </a:p>
        </p:txBody>
      </p:sp>
      <p:pic>
        <p:nvPicPr>
          <p:cNvPr id="20" name="Picture 19" descr="monthly-mean.png"/>
          <p:cNvPicPr/>
          <p:nvPr/>
        </p:nvPicPr>
        <p:blipFill>
          <a:blip r:embed="rId3" cstate="print"/>
          <a:stretch>
            <a:fillRect/>
          </a:stretch>
        </p:blipFill>
        <p:spPr>
          <a:xfrm>
            <a:off x="685800" y="1143000"/>
            <a:ext cx="7315200" cy="4343400"/>
          </a:xfrm>
          <a:prstGeom prst="rect">
            <a:avLst/>
          </a:prstGeom>
        </p:spPr>
      </p:pic>
      <p:sp>
        <p:nvSpPr>
          <p:cNvPr id="301058" name="Text Box 2"/>
          <p:cNvSpPr txBox="1">
            <a:spLocks noChangeArrowheads="1"/>
          </p:cNvSpPr>
          <p:nvPr/>
        </p:nvSpPr>
        <p:spPr bwMode="auto">
          <a:xfrm rot="16200000">
            <a:off x="71040" y="3119040"/>
            <a:ext cx="990600" cy="3913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b="1" i="0" u="none" strike="noStrike" cap="none" normalizeH="0" baseline="0" dirty="0" smtClean="0">
                <a:ln>
                  <a:noFill/>
                </a:ln>
                <a:solidFill>
                  <a:schemeClr val="tx1"/>
                </a:solidFill>
                <a:effectLst/>
                <a:latin typeface="Times New Roman" pitchFamily="18" charset="0"/>
                <a:ea typeface="SimSun" pitchFamily="2" charset="-122"/>
              </a:rPr>
              <a:t>Bias (K)</a:t>
            </a:r>
            <a:endParaRPr kumimoji="0" lang="en-US" b="1" i="0" u="none" strike="noStrike" cap="none" normalizeH="0" baseline="0" dirty="0" smtClean="0">
              <a:ln>
                <a:noFill/>
              </a:ln>
              <a:solidFill>
                <a:schemeClr val="tx1"/>
              </a:solidFill>
              <a:effectLst/>
              <a:latin typeface="Arial" pitchFamily="34" charset="0"/>
            </a:endParaRPr>
          </a:p>
        </p:txBody>
      </p:sp>
      <p:sp>
        <p:nvSpPr>
          <p:cNvPr id="301059" name="Text Box 3"/>
          <p:cNvSpPr txBox="1">
            <a:spLocks noChangeArrowheads="1"/>
          </p:cNvSpPr>
          <p:nvPr/>
        </p:nvSpPr>
        <p:spPr bwMode="auto">
          <a:xfrm rot="5400000">
            <a:off x="7657369" y="2567909"/>
            <a:ext cx="1292505" cy="277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b="1" i="0" u="none" strike="noStrike" cap="none" normalizeH="0" baseline="0" dirty="0" smtClean="0">
                <a:ln>
                  <a:noFill/>
                </a:ln>
                <a:solidFill>
                  <a:schemeClr val="tx1"/>
                </a:solidFill>
                <a:effectLst/>
                <a:latin typeface="Times New Roman" pitchFamily="18" charset="0"/>
                <a:ea typeface="SimSun" pitchFamily="2" charset="-122"/>
              </a:rPr>
              <a:t>Std. Dev. (K)</a:t>
            </a:r>
            <a:endParaRPr kumimoji="0" lang="en-US" b="1" i="0" u="none" strike="noStrike" cap="none" normalizeH="0" baseline="0" dirty="0" smtClean="0">
              <a:ln>
                <a:noFill/>
              </a:ln>
              <a:solidFill>
                <a:schemeClr val="tx1"/>
              </a:solidFill>
              <a:effectLst/>
              <a:latin typeface="Arial" pitchFamily="34" charset="0"/>
            </a:endParaRPr>
          </a:p>
        </p:txBody>
      </p:sp>
      <p:sp>
        <p:nvSpPr>
          <p:cNvPr id="301060" name="Text Box 4"/>
          <p:cNvSpPr txBox="1">
            <a:spLocks noChangeArrowheads="1"/>
          </p:cNvSpPr>
          <p:nvPr/>
        </p:nvSpPr>
        <p:spPr bwMode="auto">
          <a:xfrm>
            <a:off x="3827463" y="5551487"/>
            <a:ext cx="2039937" cy="31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b="1" i="0" u="none" strike="noStrike" cap="none" normalizeH="0" baseline="0" dirty="0" smtClean="0">
                <a:ln>
                  <a:noFill/>
                </a:ln>
                <a:solidFill>
                  <a:schemeClr val="tx1"/>
                </a:solidFill>
                <a:effectLst/>
                <a:latin typeface="Times New Roman" pitchFamily="18" charset="0"/>
                <a:ea typeface="SimSun" pitchFamily="2" charset="-122"/>
              </a:rPr>
              <a:t>ATMS Channel</a:t>
            </a:r>
            <a:endParaRPr kumimoji="0" lang="en-US" b="1" i="0" u="none" strike="noStrike" cap="none" normalizeH="0" baseline="0" dirty="0" smtClean="0">
              <a:ln>
                <a:noFill/>
              </a:ln>
              <a:solidFill>
                <a:schemeClr val="tx1"/>
              </a:solidFill>
              <a:effectLst/>
              <a:latin typeface="Arial" pitchFamily="34" charset="0"/>
            </a:endParaRPr>
          </a:p>
        </p:txBody>
      </p:sp>
      <p:pic>
        <p:nvPicPr>
          <p:cNvPr id="22" name="Picture 21" descr="colorbar.png"/>
          <p:cNvPicPr/>
          <p:nvPr/>
        </p:nvPicPr>
        <p:blipFill>
          <a:blip r:embed="rId4" cstate="print"/>
          <a:stretch>
            <a:fillRect/>
          </a:stretch>
        </p:blipFill>
        <p:spPr>
          <a:xfrm>
            <a:off x="1905000" y="6019800"/>
            <a:ext cx="5562600" cy="533400"/>
          </a:xfrm>
          <a:prstGeom prst="rect">
            <a:avLst/>
          </a:prstGeom>
        </p:spPr>
      </p:pic>
      <p:sp>
        <p:nvSpPr>
          <p:cNvPr id="8" name="TextBox 7"/>
          <p:cNvSpPr txBox="1"/>
          <p:nvPr/>
        </p:nvSpPr>
        <p:spPr>
          <a:xfrm>
            <a:off x="6579310" y="65121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3400" y="88900"/>
            <a:ext cx="7958138" cy="685800"/>
          </a:xfrm>
        </p:spPr>
        <p:txBody>
          <a:bodyPr>
            <a:normAutofit/>
          </a:bodyPr>
          <a:lstStyle/>
          <a:p>
            <a:r>
              <a:rPr lang="en-US" altLang="zh-CN" sz="2800" b="1" dirty="0" smtClean="0">
                <a:ea typeface="宋体" pitchFamily="2" charset="-122"/>
              </a:rPr>
              <a:t>ATMS Bias Compared to AMSU-A</a:t>
            </a:r>
            <a:endParaRPr lang="en-US" altLang="zh-CN" sz="2800" b="1" dirty="0">
              <a:ea typeface="宋体" pitchFamily="2" charset="-122"/>
            </a:endParaRPr>
          </a:p>
        </p:txBody>
      </p:sp>
      <p:pic>
        <p:nvPicPr>
          <p:cNvPr id="8" name="Picture 7" descr="Angular bias_Page_1.jpg"/>
          <p:cNvPicPr>
            <a:picLocks noChangeAspect="1"/>
          </p:cNvPicPr>
          <p:nvPr/>
        </p:nvPicPr>
        <p:blipFill>
          <a:blip r:embed="rId3"/>
          <a:stretch>
            <a:fillRect/>
          </a:stretch>
        </p:blipFill>
        <p:spPr>
          <a:xfrm>
            <a:off x="533400" y="930166"/>
            <a:ext cx="8279523" cy="5927833"/>
          </a:xfrm>
          <a:prstGeom prst="rect">
            <a:avLst/>
          </a:prstGeom>
        </p:spPr>
      </p:pic>
      <p:sp>
        <p:nvSpPr>
          <p:cNvPr id="4" name="TextBox 3"/>
          <p:cNvSpPr txBox="1"/>
          <p:nvPr/>
        </p:nvSpPr>
        <p:spPr>
          <a:xfrm>
            <a:off x="3785310" y="65375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7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31"/>
          <p:cNvSpPr/>
          <p:nvPr/>
        </p:nvSpPr>
        <p:spPr>
          <a:xfrm>
            <a:off x="567832" y="4107988"/>
            <a:ext cx="8511603" cy="830997"/>
          </a:xfrm>
          <a:prstGeom prst="rect">
            <a:avLst/>
          </a:prstGeom>
        </p:spPr>
        <p:txBody>
          <a:bodyPr wrap="square">
            <a:spAutoFit/>
          </a:bodyPr>
          <a:lstStyle/>
          <a:p>
            <a:r>
              <a:rPr lang="en-US" sz="1600" dirty="0" smtClean="0"/>
              <a:t>The first two terms are Quasi-V and  Quasi-H brightness temperature from earth in the main beam (main lobe earth), the 3rd/4th terms are those from the side-lobe earth, the 5/6th terms are  the side-lobe cold space, the last term is the near-field satellite radiation</a:t>
            </a:r>
            <a:endParaRPr lang="en-US" sz="1600" dirty="0"/>
          </a:p>
        </p:txBody>
      </p:sp>
      <p:sp>
        <p:nvSpPr>
          <p:cNvPr id="10139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3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30" name="Object 10"/>
          <p:cNvGraphicFramePr>
            <a:graphicFrameLocks noChangeAspect="1"/>
          </p:cNvGraphicFramePr>
          <p:nvPr>
            <p:extLst>
              <p:ext uri="{D42A27DB-BD31-4B8C-83A1-F6EECF244321}">
                <p14:modId xmlns="" xmlns:p14="http://schemas.microsoft.com/office/powerpoint/2010/main" val="3815363882"/>
              </p:ext>
            </p:extLst>
          </p:nvPr>
        </p:nvGraphicFramePr>
        <p:xfrm>
          <a:off x="1654130" y="5221751"/>
          <a:ext cx="2738875" cy="363329"/>
        </p:xfrm>
        <a:graphic>
          <a:graphicData uri="http://schemas.openxmlformats.org/presentationml/2006/ole">
            <p:oleObj spid="_x0000_s72706" name="Equation" r:id="rId3" imgW="1625600" imgH="241300" progId="Equation.DSMT4">
              <p:embed/>
            </p:oleObj>
          </a:graphicData>
        </a:graphic>
      </p:graphicFrame>
      <p:sp>
        <p:nvSpPr>
          <p:cNvPr id="563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32" name="Object 12"/>
          <p:cNvGraphicFramePr>
            <a:graphicFrameLocks noChangeAspect="1"/>
          </p:cNvGraphicFramePr>
          <p:nvPr>
            <p:extLst>
              <p:ext uri="{D42A27DB-BD31-4B8C-83A1-F6EECF244321}">
                <p14:modId xmlns="" xmlns:p14="http://schemas.microsoft.com/office/powerpoint/2010/main" val="2957967343"/>
              </p:ext>
            </p:extLst>
          </p:nvPr>
        </p:nvGraphicFramePr>
        <p:xfrm>
          <a:off x="5014545" y="5242904"/>
          <a:ext cx="2440613" cy="332108"/>
        </p:xfrm>
        <a:graphic>
          <a:graphicData uri="http://schemas.openxmlformats.org/presentationml/2006/ole">
            <p:oleObj spid="_x0000_s72707" name="Equation" r:id="rId4" imgW="1638300" imgH="241300" progId="Equation.DSMT4">
              <p:embed/>
            </p:oleObj>
          </a:graphicData>
        </a:graphic>
      </p:graphicFrame>
      <p:sp>
        <p:nvSpPr>
          <p:cNvPr id="39" name="Rectangle 38"/>
          <p:cNvSpPr/>
          <p:nvPr/>
        </p:nvSpPr>
        <p:spPr>
          <a:xfrm>
            <a:off x="585179" y="5732035"/>
            <a:ext cx="8196946" cy="830997"/>
          </a:xfrm>
          <a:prstGeom prst="rect">
            <a:avLst/>
          </a:prstGeom>
          <a:solidFill>
            <a:srgbClr val="006600"/>
          </a:solidFill>
        </p:spPr>
        <p:txBody>
          <a:bodyPr wrap="square">
            <a:spAutoFit/>
          </a:bodyPr>
          <a:lstStyle/>
          <a:p>
            <a:r>
              <a:rPr lang="en-US" sz="1600" i="1" dirty="0" smtClean="0">
                <a:solidFill>
                  <a:schemeClr val="bg1"/>
                </a:solidFill>
              </a:rPr>
              <a:t>Under a polarized earth scene, the side lobe together with cross-polarization term can result in large errors in computing SDR  from TDR data if the antenna has a significant spill-over effect and the cross-polarization term is neglected.  </a:t>
            </a:r>
            <a:endParaRPr lang="en-US" sz="1600" i="1" dirty="0">
              <a:solidFill>
                <a:schemeClr val="bg1"/>
              </a:solidFill>
            </a:endParaRPr>
          </a:p>
        </p:txBody>
      </p:sp>
      <p:sp>
        <p:nvSpPr>
          <p:cNvPr id="563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3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34" name="Straight Arrow Connector 33"/>
          <p:cNvCxnSpPr/>
          <p:nvPr/>
        </p:nvCxnSpPr>
        <p:spPr>
          <a:xfrm flipV="1">
            <a:off x="843546" y="1901206"/>
            <a:ext cx="891302" cy="684135"/>
          </a:xfrm>
          <a:prstGeom prst="straightConnector1">
            <a:avLst/>
          </a:prstGeom>
          <a:ln w="3810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015" y="2632636"/>
            <a:ext cx="977462" cy="536027"/>
          </a:xfrm>
          <a:prstGeom prst="straightConnector1">
            <a:avLst/>
          </a:prstGeom>
          <a:ln w="38100">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7519" y="2128142"/>
            <a:ext cx="659155" cy="369332"/>
          </a:xfrm>
          <a:prstGeom prst="rect">
            <a:avLst/>
          </a:prstGeom>
          <a:noFill/>
        </p:spPr>
        <p:txBody>
          <a:bodyPr wrap="none" rtlCol="0">
            <a:spAutoFit/>
          </a:bodyPr>
          <a:lstStyle/>
          <a:p>
            <a:r>
              <a:rPr lang="en-US" sz="1800" b="1" dirty="0" smtClean="0">
                <a:solidFill>
                  <a:srgbClr val="33CC33"/>
                </a:solidFill>
              </a:rPr>
              <a:t>TDR</a:t>
            </a:r>
            <a:endParaRPr lang="en-US" sz="1800" b="1" dirty="0">
              <a:solidFill>
                <a:srgbClr val="33CC33"/>
              </a:solidFill>
            </a:endParaRPr>
          </a:p>
        </p:txBody>
      </p:sp>
      <p:cxnSp>
        <p:nvCxnSpPr>
          <p:cNvPr id="37" name="Straight Arrow Connector 36"/>
          <p:cNvCxnSpPr/>
          <p:nvPr/>
        </p:nvCxnSpPr>
        <p:spPr>
          <a:xfrm>
            <a:off x="3694532" y="1309084"/>
            <a:ext cx="567559" cy="283776"/>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079678" y="1309081"/>
            <a:ext cx="583324" cy="331076"/>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305868" y="893134"/>
            <a:ext cx="671979" cy="369332"/>
          </a:xfrm>
          <a:prstGeom prst="rect">
            <a:avLst/>
          </a:prstGeom>
          <a:noFill/>
        </p:spPr>
        <p:txBody>
          <a:bodyPr wrap="none" rtlCol="0">
            <a:spAutoFit/>
          </a:bodyPr>
          <a:lstStyle/>
          <a:p>
            <a:r>
              <a:rPr lang="en-US" sz="1800" b="1" dirty="0" smtClean="0">
                <a:solidFill>
                  <a:srgbClr val="FF0000"/>
                </a:solidFill>
              </a:rPr>
              <a:t>SDR</a:t>
            </a:r>
            <a:endParaRPr lang="en-US" sz="1800" b="1" dirty="0">
              <a:solidFill>
                <a:srgbClr val="FF0000"/>
              </a:solidFill>
            </a:endParaRPr>
          </a:p>
        </p:txBody>
      </p:sp>
      <p:sp>
        <p:nvSpPr>
          <p:cNvPr id="41" name="Rectangle 2"/>
          <p:cNvSpPr txBox="1">
            <a:spLocks noChangeArrowheads="1"/>
          </p:cNvSpPr>
          <p:nvPr/>
        </p:nvSpPr>
        <p:spPr bwMode="auto">
          <a:xfrm>
            <a:off x="618167" y="159495"/>
            <a:ext cx="8355696" cy="707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effectLst/>
                <a:uLnTx/>
                <a:uFillTx/>
                <a:latin typeface="+mj-lt"/>
                <a:ea typeface="+mj-ea"/>
                <a:cs typeface="Calibri" pitchFamily="34" charset="0"/>
              </a:rPr>
              <a:t>ATMS SDR Algorithm Formulation </a:t>
            </a:r>
            <a:br>
              <a:rPr kumimoji="0" lang="en-US" altLang="zh-CN" sz="2800" b="1" i="0" u="none" strike="noStrike" kern="0" cap="none" spc="0" normalizeH="0" baseline="0" noProof="0" dirty="0" smtClean="0">
                <a:ln>
                  <a:noFill/>
                </a:ln>
                <a:effectLst/>
                <a:uLnTx/>
                <a:uFillTx/>
                <a:latin typeface="+mj-lt"/>
                <a:ea typeface="+mj-ea"/>
                <a:cs typeface="Calibri" pitchFamily="34" charset="0"/>
              </a:rPr>
            </a:br>
            <a:endParaRPr kumimoji="0" lang="en-US" altLang="zh-CN" sz="1200" b="1" i="0" u="none" strike="noStrike" kern="0" cap="none" spc="0" normalizeH="0" baseline="0" noProof="0" dirty="0" smtClean="0">
              <a:ln>
                <a:noFill/>
              </a:ln>
              <a:effectLst/>
              <a:uLnTx/>
              <a:uFillTx/>
              <a:latin typeface="+mj-lt"/>
              <a:ea typeface="+mj-ea"/>
              <a:cs typeface="+mj-cs"/>
            </a:endParaRPr>
          </a:p>
        </p:txBody>
      </p:sp>
      <p:cxnSp>
        <p:nvCxnSpPr>
          <p:cNvPr id="42" name="Straight Arrow Connector 41"/>
          <p:cNvCxnSpPr/>
          <p:nvPr/>
        </p:nvCxnSpPr>
        <p:spPr>
          <a:xfrm>
            <a:off x="3614962" y="2769836"/>
            <a:ext cx="567559" cy="283776"/>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041907" y="2748568"/>
            <a:ext cx="583324" cy="331076"/>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341794" y="2423185"/>
            <a:ext cx="671979" cy="369332"/>
          </a:xfrm>
          <a:prstGeom prst="rect">
            <a:avLst/>
          </a:prstGeom>
          <a:noFill/>
        </p:spPr>
        <p:txBody>
          <a:bodyPr wrap="none" rtlCol="0">
            <a:spAutoFit/>
          </a:bodyPr>
          <a:lstStyle/>
          <a:p>
            <a:r>
              <a:rPr lang="en-US" sz="1800" b="1" dirty="0" smtClean="0">
                <a:solidFill>
                  <a:srgbClr val="FF0000"/>
                </a:solidFill>
              </a:rPr>
              <a:t>SDR</a:t>
            </a:r>
            <a:endParaRPr lang="en-US" sz="1800" b="1" dirty="0">
              <a:solidFill>
                <a:srgbClr val="FF0000"/>
              </a:solidFill>
            </a:endParaRPr>
          </a:p>
        </p:txBody>
      </p:sp>
      <p:pic>
        <p:nvPicPr>
          <p:cNvPr id="72710" name="Picture 6"/>
          <p:cNvPicPr>
            <a:picLocks noChangeAspect="1" noChangeArrowheads="1"/>
          </p:cNvPicPr>
          <p:nvPr/>
        </p:nvPicPr>
        <p:blipFill>
          <a:blip r:embed="rId5"/>
          <a:srcRect/>
          <a:stretch>
            <a:fillRect/>
          </a:stretch>
        </p:blipFill>
        <p:spPr bwMode="auto">
          <a:xfrm>
            <a:off x="1819203" y="1739385"/>
            <a:ext cx="4631518" cy="776288"/>
          </a:xfrm>
          <a:prstGeom prst="rect">
            <a:avLst/>
          </a:prstGeom>
          <a:noFill/>
          <a:ln w="9525">
            <a:noFill/>
            <a:miter lim="800000"/>
            <a:headEnd/>
            <a:tailEnd/>
          </a:ln>
        </p:spPr>
      </p:pic>
      <p:pic>
        <p:nvPicPr>
          <p:cNvPr id="72711" name="Picture 7"/>
          <p:cNvPicPr>
            <a:picLocks noChangeAspect="1" noChangeArrowheads="1"/>
          </p:cNvPicPr>
          <p:nvPr/>
        </p:nvPicPr>
        <p:blipFill>
          <a:blip r:embed="rId6"/>
          <a:srcRect/>
          <a:stretch>
            <a:fillRect/>
          </a:stretch>
        </p:blipFill>
        <p:spPr bwMode="auto">
          <a:xfrm>
            <a:off x="1819203" y="3063701"/>
            <a:ext cx="4715873" cy="668326"/>
          </a:xfrm>
          <a:prstGeom prst="rect">
            <a:avLst/>
          </a:prstGeom>
          <a:noFill/>
          <a:ln w="9525">
            <a:noFill/>
            <a:miter lim="800000"/>
            <a:headEnd/>
            <a:tailEnd/>
          </a:ln>
        </p:spPr>
      </p:pic>
      <p:sp>
        <p:nvSpPr>
          <p:cNvPr id="45" name="TextBox 44"/>
          <p:cNvSpPr txBox="1"/>
          <p:nvPr/>
        </p:nvSpPr>
        <p:spPr>
          <a:xfrm>
            <a:off x="6251880" y="3547361"/>
            <a:ext cx="2406556" cy="369332"/>
          </a:xfrm>
          <a:prstGeom prst="rect">
            <a:avLst/>
          </a:prstGeom>
          <a:noFill/>
        </p:spPr>
        <p:txBody>
          <a:bodyPr wrap="none" rtlCol="0">
            <a:spAutoFit/>
          </a:bodyPr>
          <a:lstStyle/>
          <a:p>
            <a:r>
              <a:rPr lang="en-US" dirty="0" err="1" smtClean="0"/>
              <a:t>Weng</a:t>
            </a:r>
            <a:r>
              <a:rPr lang="en-US" dirty="0" smtClean="0"/>
              <a:t> et al., 2012, GRSL</a:t>
            </a:r>
            <a:endParaRPr lang="en-US" dirty="0"/>
          </a:p>
        </p:txBody>
      </p:sp>
    </p:spTree>
    <p:extLst>
      <p:ext uri="{BB962C8B-B14F-4D97-AF65-F5344CB8AC3E}">
        <p14:creationId xmlns="" xmlns:p14="http://schemas.microsoft.com/office/powerpoint/2010/main" val="4051121348"/>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28868" y="252420"/>
            <a:ext cx="8229600" cy="523220"/>
          </a:xfrm>
        </p:spPr>
        <p:txBody>
          <a:bodyPr anchor="t"/>
          <a:lstStyle/>
          <a:p>
            <a:r>
              <a:rPr lang="en-US" altLang="zh-CN" sz="2800" b="1" dirty="0" smtClean="0">
                <a:cs typeface="Calibri" pitchFamily="34" charset="0"/>
              </a:rPr>
              <a:t>Convertibility Issues from TDR to SDR </a:t>
            </a:r>
            <a:endParaRPr lang="en-US" altLang="zh-CN" sz="1200" b="1" dirty="0" smtClean="0"/>
          </a:p>
        </p:txBody>
      </p:sp>
      <p:sp>
        <p:nvSpPr>
          <p:cNvPr id="55" name="Content Placeholder 54"/>
          <p:cNvSpPr>
            <a:spLocks noGrp="1"/>
          </p:cNvSpPr>
          <p:nvPr>
            <p:ph sz="half" idx="1"/>
          </p:nvPr>
        </p:nvSpPr>
        <p:spPr>
          <a:xfrm>
            <a:off x="523922" y="1344500"/>
            <a:ext cx="8492487" cy="5343379"/>
          </a:xfrm>
        </p:spPr>
        <p:txBody>
          <a:bodyPr/>
          <a:lstStyle/>
          <a:p>
            <a:r>
              <a:rPr lang="en-US" sz="2400" dirty="0" smtClean="0"/>
              <a:t>Need to correct side-lobe radiation from far-field earth and near-field satellites</a:t>
            </a:r>
          </a:p>
          <a:p>
            <a:pPr>
              <a:buNone/>
            </a:pPr>
            <a:endParaRPr lang="en-US" sz="2400" dirty="0" smtClean="0"/>
          </a:p>
          <a:p>
            <a:r>
              <a:rPr lang="en-US" sz="2400" dirty="0" smtClean="0"/>
              <a:t>For un-polarized surface and atmospheric conditions, the inversion from TDR to SDR is possible with a single polarization measurement.</a:t>
            </a:r>
          </a:p>
          <a:p>
            <a:endParaRPr lang="en-US" sz="2400" dirty="0" smtClean="0"/>
          </a:p>
          <a:p>
            <a:r>
              <a:rPr lang="en-US" sz="2400" dirty="0" smtClean="0"/>
              <a:t>For an instrument with a significant cross-polarization spill-over, an inversion from TDR to SDR is problematic if a single polarization measurement is </a:t>
            </a:r>
            <a:r>
              <a:rPr lang="en-US" sz="2400" dirty="0" smtClean="0"/>
              <a:t> available.</a:t>
            </a:r>
            <a:endParaRPr lang="en-US" sz="2400" dirty="0" smtClean="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7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9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1929" y="198250"/>
            <a:ext cx="6911146" cy="523220"/>
          </a:xfrm>
          <a:prstGeom prst="rect">
            <a:avLst/>
          </a:prstGeom>
          <a:noFill/>
        </p:spPr>
        <p:txBody>
          <a:bodyPr wrap="square" rtlCol="0">
            <a:spAutoFit/>
          </a:bodyPr>
          <a:lstStyle/>
          <a:p>
            <a:pPr algn="ctr"/>
            <a:r>
              <a:rPr lang="en-US" sz="2800" b="1" dirty="0" smtClean="0"/>
              <a:t>ATMS Antenna Beam Efficiency </a:t>
            </a:r>
          </a:p>
        </p:txBody>
      </p:sp>
      <p:graphicFrame>
        <p:nvGraphicFramePr>
          <p:cNvPr id="7" name="Table 6"/>
          <p:cNvGraphicFramePr>
            <a:graphicFrameLocks noGrp="1"/>
          </p:cNvGraphicFramePr>
          <p:nvPr/>
        </p:nvGraphicFramePr>
        <p:xfrm>
          <a:off x="457200" y="1500400"/>
          <a:ext cx="8439149" cy="4690843"/>
        </p:xfrm>
        <a:graphic>
          <a:graphicData uri="http://schemas.openxmlformats.org/drawingml/2006/table">
            <a:tbl>
              <a:tblPr/>
              <a:tblGrid>
                <a:gridCol w="968550"/>
                <a:gridCol w="842441"/>
                <a:gridCol w="951259"/>
                <a:gridCol w="833712"/>
                <a:gridCol w="653722"/>
                <a:gridCol w="628197"/>
                <a:gridCol w="626215"/>
                <a:gridCol w="655704"/>
                <a:gridCol w="759783"/>
                <a:gridCol w="759783"/>
                <a:gridCol w="759783"/>
              </a:tblGrid>
              <a:tr h="402892">
                <a:tc rowSpan="2">
                  <a:txBody>
                    <a:bodyPr/>
                    <a:lstStyle/>
                    <a:p>
                      <a:pPr marL="0" marR="66675" algn="ctr">
                        <a:lnSpc>
                          <a:spcPct val="150000"/>
                        </a:lnSpc>
                        <a:spcBef>
                          <a:spcPts val="0"/>
                        </a:spcBef>
                        <a:spcAft>
                          <a:spcPts val="0"/>
                        </a:spcAft>
                      </a:pPr>
                      <a:r>
                        <a:rPr lang="en-US" sz="1200" dirty="0">
                          <a:latin typeface="Times New Roman"/>
                          <a:ea typeface="宋体"/>
                        </a:rPr>
                        <a:t>Frequency</a:t>
                      </a:r>
                    </a:p>
                    <a:p>
                      <a:pPr marL="0" marR="66675" algn="ctr">
                        <a:lnSpc>
                          <a:spcPct val="150000"/>
                        </a:lnSpc>
                        <a:spcBef>
                          <a:spcPts val="0"/>
                        </a:spcBef>
                        <a:spcAft>
                          <a:spcPts val="0"/>
                        </a:spcAft>
                      </a:pPr>
                      <a:r>
                        <a:rPr lang="en-US" sz="1200" dirty="0">
                          <a:latin typeface="Times New Roman"/>
                          <a:ea typeface="宋体"/>
                        </a:rPr>
                        <a:t>(GHz)</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66675" algn="ctr">
                        <a:lnSpc>
                          <a:spcPct val="150000"/>
                        </a:lnSpc>
                        <a:spcBef>
                          <a:spcPts val="0"/>
                        </a:spcBef>
                        <a:spcAft>
                          <a:spcPts val="0"/>
                        </a:spcAft>
                      </a:pPr>
                      <a:endParaRPr lang="en-US" sz="1200" dirty="0">
                        <a:latin typeface="Times New Roman"/>
                        <a:ea typeface="宋体"/>
                      </a:endParaRPr>
                    </a:p>
                    <a:p>
                      <a:pPr marL="0" marR="66675" algn="ctr">
                        <a:lnSpc>
                          <a:spcPct val="150000"/>
                        </a:lnSpc>
                        <a:spcBef>
                          <a:spcPts val="0"/>
                        </a:spcBef>
                        <a:spcAft>
                          <a:spcPts val="0"/>
                        </a:spcAft>
                      </a:pPr>
                      <a:r>
                        <a:rPr lang="en-US" sz="1200" dirty="0">
                          <a:latin typeface="Times New Roman"/>
                          <a:ea typeface="宋体"/>
                        </a:rPr>
                        <a:t>(degree)</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66675" algn="ctr">
                        <a:lnSpc>
                          <a:spcPct val="150000"/>
                        </a:lnSpc>
                        <a:spcBef>
                          <a:spcPts val="0"/>
                        </a:spcBef>
                        <a:spcAft>
                          <a:spcPts val="0"/>
                        </a:spcAft>
                      </a:pPr>
                      <a:r>
                        <a:rPr lang="en-US" sz="1200" dirty="0" smtClean="0">
                          <a:latin typeface="Times New Roman"/>
                          <a:ea typeface="宋体"/>
                        </a:rPr>
                        <a:t> </a:t>
                      </a:r>
                      <a:r>
                        <a:rPr lang="en-US" sz="1200" dirty="0">
                          <a:latin typeface="Times New Roman"/>
                          <a:ea typeface="宋体"/>
                        </a:rPr>
                        <a:t>(%)</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66675" algn="ctr">
                        <a:lnSpc>
                          <a:spcPct val="150000"/>
                        </a:lnSpc>
                        <a:spcBef>
                          <a:spcPts val="0"/>
                        </a:spcBef>
                        <a:spcAft>
                          <a:spcPts val="0"/>
                        </a:spcAft>
                      </a:pPr>
                      <a:r>
                        <a:rPr lang="en-US" sz="1200" dirty="0" smtClean="0">
                          <a:latin typeface="Times New Roman"/>
                          <a:ea typeface="宋体"/>
                        </a:rPr>
                        <a:t> </a:t>
                      </a:r>
                      <a:r>
                        <a:rPr lang="en-US" sz="1200" dirty="0">
                          <a:latin typeface="Times New Roman"/>
                          <a:ea typeface="宋体"/>
                        </a:rPr>
                        <a:t>(%)</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66675" algn="ctr">
                        <a:lnSpc>
                          <a:spcPct val="150000"/>
                        </a:lnSpc>
                        <a:spcBef>
                          <a:spcPts val="0"/>
                        </a:spcBef>
                        <a:spcAft>
                          <a:spcPts val="0"/>
                        </a:spcAft>
                      </a:pPr>
                      <a:r>
                        <a:rPr lang="en-US" sz="1200" dirty="0" smtClean="0">
                          <a:latin typeface="Times New Roman"/>
                          <a:ea typeface="宋体"/>
                        </a:rPr>
                        <a:t>                        </a:t>
                      </a:r>
                      <a:r>
                        <a:rPr lang="en-US" sz="1200" dirty="0">
                          <a:latin typeface="Times New Roman"/>
                          <a:ea typeface="宋体"/>
                        </a:rPr>
                        <a:t>(%)</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7806">
                <a:tc vMerge="1">
                  <a:txBody>
                    <a:bodyPr/>
                    <a:lstStyle/>
                    <a:p>
                      <a:endParaRPr lang="en-US"/>
                    </a:p>
                  </a:txBody>
                  <a:tcPr/>
                </a:tc>
                <a:tc vMerge="1">
                  <a:txBody>
                    <a:bodyPr/>
                    <a:lstStyle/>
                    <a:p>
                      <a:endParaRPr lang="en-US"/>
                    </a:p>
                  </a:txBody>
                  <a:tcPr/>
                </a:tc>
                <a:tc>
                  <a:txBody>
                    <a:bodyPr/>
                    <a:lstStyle/>
                    <a:p>
                      <a:pPr marL="0" marR="66675" algn="ctr">
                        <a:lnSpc>
                          <a:spcPct val="150000"/>
                        </a:lnSpc>
                        <a:spcBef>
                          <a:spcPts val="0"/>
                        </a:spcBef>
                        <a:spcAft>
                          <a:spcPts val="0"/>
                        </a:spcAft>
                      </a:pPr>
                      <a:r>
                        <a:rPr lang="en-US" sz="1200">
                          <a:latin typeface="Times New Roman"/>
                          <a:ea typeface="宋体"/>
                        </a:rPr>
                        <a:t>B1</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6675" algn="ctr">
                        <a:lnSpc>
                          <a:spcPct val="150000"/>
                        </a:lnSpc>
                        <a:spcBef>
                          <a:spcPts val="0"/>
                        </a:spcBef>
                        <a:spcAft>
                          <a:spcPts val="0"/>
                        </a:spcAft>
                      </a:pPr>
                      <a:r>
                        <a:rPr lang="en-US" sz="1200">
                          <a:latin typeface="Times New Roman"/>
                          <a:ea typeface="宋体"/>
                        </a:rPr>
                        <a:t>B48</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6675" algn="ctr">
                        <a:lnSpc>
                          <a:spcPct val="150000"/>
                        </a:lnSpc>
                        <a:spcBef>
                          <a:spcPts val="0"/>
                        </a:spcBef>
                        <a:spcAft>
                          <a:spcPts val="0"/>
                        </a:spcAft>
                      </a:pPr>
                      <a:r>
                        <a:rPr lang="en-US" sz="1200">
                          <a:latin typeface="Times New Roman"/>
                          <a:ea typeface="宋体"/>
                        </a:rPr>
                        <a:t>B96</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6675" algn="ctr">
                        <a:lnSpc>
                          <a:spcPct val="150000"/>
                        </a:lnSpc>
                        <a:spcBef>
                          <a:spcPts val="0"/>
                        </a:spcBef>
                        <a:spcAft>
                          <a:spcPts val="0"/>
                        </a:spcAft>
                      </a:pPr>
                      <a:r>
                        <a:rPr lang="en-US" sz="1200">
                          <a:latin typeface="Times New Roman"/>
                          <a:ea typeface="宋体"/>
                        </a:rPr>
                        <a:t>B01</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6675" algn="ctr">
                        <a:lnSpc>
                          <a:spcPct val="150000"/>
                        </a:lnSpc>
                        <a:spcBef>
                          <a:spcPts val="0"/>
                        </a:spcBef>
                        <a:spcAft>
                          <a:spcPts val="0"/>
                        </a:spcAft>
                      </a:pPr>
                      <a:r>
                        <a:rPr lang="en-US" sz="1200">
                          <a:latin typeface="Times New Roman"/>
                          <a:ea typeface="宋体"/>
                        </a:rPr>
                        <a:t>B48</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6675" algn="ctr">
                        <a:lnSpc>
                          <a:spcPct val="150000"/>
                        </a:lnSpc>
                        <a:spcBef>
                          <a:spcPts val="0"/>
                        </a:spcBef>
                        <a:spcAft>
                          <a:spcPts val="0"/>
                        </a:spcAft>
                      </a:pPr>
                      <a:r>
                        <a:rPr lang="en-US" sz="1200">
                          <a:latin typeface="Times New Roman"/>
                          <a:ea typeface="宋体"/>
                        </a:rPr>
                        <a:t>B96</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6675" algn="ctr">
                        <a:lnSpc>
                          <a:spcPct val="150000"/>
                        </a:lnSpc>
                        <a:spcBef>
                          <a:spcPts val="0"/>
                        </a:spcBef>
                        <a:spcAft>
                          <a:spcPts val="0"/>
                        </a:spcAft>
                      </a:pPr>
                      <a:r>
                        <a:rPr lang="en-US" sz="1200">
                          <a:latin typeface="Times New Roman"/>
                          <a:ea typeface="宋体"/>
                        </a:rPr>
                        <a:t>B01</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6675" algn="ctr">
                        <a:lnSpc>
                          <a:spcPct val="150000"/>
                        </a:lnSpc>
                        <a:spcBef>
                          <a:spcPts val="0"/>
                        </a:spcBef>
                        <a:spcAft>
                          <a:spcPts val="0"/>
                        </a:spcAft>
                      </a:pPr>
                      <a:r>
                        <a:rPr lang="en-US" sz="1200">
                          <a:latin typeface="Times New Roman"/>
                          <a:ea typeface="宋体"/>
                        </a:rPr>
                        <a:t>B48</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6675" algn="ctr">
                        <a:lnSpc>
                          <a:spcPct val="150000"/>
                        </a:lnSpc>
                        <a:spcBef>
                          <a:spcPts val="0"/>
                        </a:spcBef>
                        <a:spcAft>
                          <a:spcPts val="0"/>
                        </a:spcAft>
                      </a:pPr>
                      <a:r>
                        <a:rPr lang="en-US" sz="1200">
                          <a:latin typeface="Times New Roman"/>
                          <a:ea typeface="宋体"/>
                        </a:rPr>
                        <a:t>B96</a:t>
                      </a:r>
                    </a:p>
                  </a:txBody>
                  <a:tcPr marL="67664" marR="67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23.8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宋体"/>
                        </a:rPr>
                        <a:t>5.25 </a:t>
                      </a:r>
                      <a:endParaRPr lang="en-US" sz="1200" dirty="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99.61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0.39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0.0025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31.4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宋体"/>
                        </a:rPr>
                        <a:t>5.35 </a:t>
                      </a:r>
                      <a:endParaRPr lang="en-US" sz="1200" dirty="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99.60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99.60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0.39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0.0024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50.3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2.20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99.39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0.61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51.8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2.25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99.73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0.27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52.8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2.25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99.36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0.64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53.6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2.20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99.31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0.68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54.4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2.15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54.9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2.20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99.21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0.78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55.5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2.15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99.54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0.46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57.3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2.20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99.48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0.52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0.0007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88.2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2.05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97.73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97.70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97.92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latin typeface="Times New Roman"/>
                          <a:ea typeface="宋体"/>
                        </a:rPr>
                        <a:t>2.27</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latin typeface="Times New Roman"/>
                          <a:ea typeface="宋体"/>
                        </a:rPr>
                        <a:t>2.30</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New Roman"/>
                          <a:ea typeface="宋体"/>
                        </a:rPr>
                        <a:t>2.07</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0.0012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0.0035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166.5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1.16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98.00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97.77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96.92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New Roman"/>
                          <a:ea typeface="宋体"/>
                        </a:rPr>
                        <a:t>1.98</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latin typeface="Times New Roman"/>
                          <a:ea typeface="宋体"/>
                        </a:rPr>
                        <a:t>2.21</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latin typeface="Times New Roman"/>
                          <a:ea typeface="宋体"/>
                        </a:rPr>
                        <a:t>3.06</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0.013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0.0147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0.0085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176.31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1.10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97.92</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97.77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96.17</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New Roman"/>
                          <a:ea typeface="宋体"/>
                        </a:rPr>
                        <a:t>2.07</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New Roman"/>
                          <a:ea typeface="宋体"/>
                        </a:rPr>
                        <a:t>2.21</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latin typeface="Times New Roman"/>
                          <a:ea typeface="宋体"/>
                        </a:rPr>
                        <a:t>3.81</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0.0115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0.0075</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183.31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1.10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97.69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98.48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98.86</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New Roman"/>
                          <a:ea typeface="宋体"/>
                        </a:rPr>
                        <a:t>2.29</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New Roman"/>
                          <a:ea typeface="宋体"/>
                        </a:rPr>
                        <a:t>1.50</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latin typeface="Times New Roman"/>
                          <a:ea typeface="宋体"/>
                        </a:rPr>
                        <a:t>1.12</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0.009</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0.0108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0.0083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43">
                <a:tc>
                  <a:txBody>
                    <a:bodyPr/>
                    <a:lstStyle/>
                    <a:p>
                      <a:pPr marL="0" marR="0" algn="ctr">
                        <a:spcBef>
                          <a:spcPts val="0"/>
                        </a:spcBef>
                        <a:spcAft>
                          <a:spcPts val="0"/>
                        </a:spcAft>
                      </a:pPr>
                      <a:r>
                        <a:rPr lang="en-US" sz="1200">
                          <a:solidFill>
                            <a:srgbClr val="000000"/>
                          </a:solidFill>
                          <a:latin typeface="Times New Roman"/>
                          <a:ea typeface="宋体"/>
                        </a:rPr>
                        <a:t>190.31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1.07 </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98.23</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97.94</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97.80</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New Roman"/>
                          <a:ea typeface="宋体"/>
                        </a:rPr>
                        <a:t>1.75</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New Roman"/>
                          <a:ea typeface="宋体"/>
                        </a:rPr>
                        <a:t>2.03</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latin typeface="Times New Roman"/>
                          <a:ea typeface="宋体"/>
                        </a:rPr>
                        <a:t>2.18</a:t>
                      </a: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0.011</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宋体"/>
                        </a:rPr>
                        <a:t>0.0138</a:t>
                      </a:r>
                      <a:endParaRPr lang="en-US" sz="120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宋体"/>
                        </a:rPr>
                        <a:t>0.0111</a:t>
                      </a:r>
                      <a:endParaRPr lang="en-US" sz="1200" dirty="0">
                        <a:latin typeface="Times New Roman"/>
                        <a:ea typeface="宋体"/>
                      </a:endParaRPr>
                    </a:p>
                  </a:txBody>
                  <a:tcPr marL="67664" marR="67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1863" name="Object 7"/>
          <p:cNvGraphicFramePr>
            <a:graphicFrameLocks noChangeAspect="1"/>
          </p:cNvGraphicFramePr>
          <p:nvPr/>
        </p:nvGraphicFramePr>
        <p:xfrm>
          <a:off x="1742125" y="1597750"/>
          <a:ext cx="273050" cy="254000"/>
        </p:xfrm>
        <a:graphic>
          <a:graphicData uri="http://schemas.openxmlformats.org/presentationml/2006/ole">
            <p:oleObj spid="_x0000_s121863" name="Equation" r:id="rId4" imgW="266469" imgH="241091" progId="Equation.DSMT4">
              <p:embed/>
            </p:oleObj>
          </a:graphicData>
        </a:graphic>
      </p:graphicFrame>
      <p:sp>
        <p:nvSpPr>
          <p:cNvPr id="1218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865" name="Rectangle 9"/>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86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1866" name="Object 10"/>
          <p:cNvGraphicFramePr>
            <a:graphicFrameLocks noChangeAspect="1"/>
          </p:cNvGraphicFramePr>
          <p:nvPr/>
        </p:nvGraphicFramePr>
        <p:xfrm>
          <a:off x="2820202" y="1519450"/>
          <a:ext cx="241300" cy="241300"/>
        </p:xfrm>
        <a:graphic>
          <a:graphicData uri="http://schemas.openxmlformats.org/presentationml/2006/ole">
            <p:oleObj spid="_x0000_s121866" name="Equation" r:id="rId5" imgW="241300" imgH="228600" progId="Equation.DSMT4">
              <p:embed/>
            </p:oleObj>
          </a:graphicData>
        </a:graphic>
      </p:graphicFrame>
      <p:graphicFrame>
        <p:nvGraphicFramePr>
          <p:cNvPr id="121868" name="Object 12"/>
          <p:cNvGraphicFramePr>
            <a:graphicFrameLocks noChangeAspect="1"/>
          </p:cNvGraphicFramePr>
          <p:nvPr/>
        </p:nvGraphicFramePr>
        <p:xfrm>
          <a:off x="4937125" y="1520825"/>
          <a:ext cx="241300" cy="255588"/>
        </p:xfrm>
        <a:graphic>
          <a:graphicData uri="http://schemas.openxmlformats.org/presentationml/2006/ole">
            <p:oleObj spid="_x0000_s121868" name="Equation" r:id="rId6" imgW="241200" imgH="241200" progId="Equation.DSMT4">
              <p:embed/>
            </p:oleObj>
          </a:graphicData>
        </a:graphic>
      </p:graphicFrame>
      <p:sp>
        <p:nvSpPr>
          <p:cNvPr id="12187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1869" name="Object 13"/>
          <p:cNvGraphicFramePr>
            <a:graphicFrameLocks noChangeAspect="1"/>
          </p:cNvGraphicFramePr>
          <p:nvPr/>
        </p:nvGraphicFramePr>
        <p:xfrm>
          <a:off x="6641416" y="1544738"/>
          <a:ext cx="952500" cy="241300"/>
        </p:xfrm>
        <a:graphic>
          <a:graphicData uri="http://schemas.openxmlformats.org/presentationml/2006/ole">
            <p:oleObj spid="_x0000_s121869" name="Equation" r:id="rId7" imgW="939800" imgH="228600" progId="Equation.DSMT4">
              <p:embed/>
            </p:oleObj>
          </a:graphicData>
        </a:graphic>
      </p:graphicFrame>
      <p:sp>
        <p:nvSpPr>
          <p:cNvPr id="12" name="TextBox 11"/>
          <p:cNvSpPr txBox="1"/>
          <p:nvPr/>
        </p:nvSpPr>
        <p:spPr>
          <a:xfrm>
            <a:off x="3671102" y="6286500"/>
            <a:ext cx="2460738" cy="369332"/>
          </a:xfrm>
          <a:prstGeom prst="rect">
            <a:avLst/>
          </a:prstGeom>
          <a:noFill/>
        </p:spPr>
        <p:txBody>
          <a:bodyPr wrap="none" rtlCol="0">
            <a:spAutoFit/>
          </a:bodyPr>
          <a:lstStyle/>
          <a:p>
            <a:r>
              <a:rPr lang="en-US" b="1" i="1" dirty="0" smtClean="0"/>
              <a:t>From </a:t>
            </a:r>
            <a:r>
              <a:rPr lang="en-US" b="1" i="1" dirty="0" smtClean="0"/>
              <a:t>STAR’ </a:t>
            </a:r>
            <a:r>
              <a:rPr lang="en-US" b="1" i="1" dirty="0" smtClean="0"/>
              <a:t>calculation  </a:t>
            </a:r>
            <a:endParaRPr lang="en-US" b="1" i="1" dirty="0"/>
          </a:p>
        </p:txBody>
      </p:sp>
    </p:spTree>
    <p:extLst>
      <p:ext uri="{BB962C8B-B14F-4D97-AF65-F5344CB8AC3E}">
        <p14:creationId xmlns="" xmlns:p14="http://schemas.microsoft.com/office/powerpoint/2010/main" val="2186622808"/>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7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9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3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3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3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3"/>
          <p:cNvGraphicFramePr>
            <a:graphicFrameLocks noChangeAspect="1"/>
          </p:cNvGraphicFramePr>
          <p:nvPr/>
        </p:nvGraphicFramePr>
        <p:xfrm>
          <a:off x="1665288" y="1858963"/>
          <a:ext cx="3857625" cy="425450"/>
        </p:xfrm>
        <a:graphic>
          <a:graphicData uri="http://schemas.openxmlformats.org/presentationml/2006/ole">
            <p:oleObj spid="_x0000_s68610" name="Equation" r:id="rId3" imgW="2006280" imgH="241200" progId="Equation.DSMT4">
              <p:embed/>
            </p:oleObj>
          </a:graphicData>
        </a:graphic>
      </p:graphicFrame>
      <p:sp>
        <p:nvSpPr>
          <p:cNvPr id="563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2"/>
          <p:cNvSpPr txBox="1">
            <a:spLocks noChangeArrowheads="1"/>
          </p:cNvSpPr>
          <p:nvPr/>
        </p:nvSpPr>
        <p:spPr bwMode="auto">
          <a:xfrm>
            <a:off x="690326" y="197772"/>
            <a:ext cx="8111147"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800" b="1" kern="0" dirty="0" smtClean="0">
                <a:latin typeface="+mj-lt"/>
                <a:ea typeface="+mj-ea"/>
                <a:cs typeface="Times New Roman" pitchFamily="18" charset="0"/>
              </a:rPr>
              <a:t>ATMS SDR Algorithm</a:t>
            </a:r>
            <a:endParaRPr kumimoji="0" lang="en-US" altLang="zh-CN" sz="1200" b="1" i="0" u="none" strike="noStrike" kern="0" cap="none" spc="0" normalizeH="0" baseline="0" noProof="0" dirty="0" smtClean="0">
              <a:ln>
                <a:noFill/>
              </a:ln>
              <a:effectLst/>
              <a:uLnTx/>
              <a:uFillTx/>
              <a:latin typeface="+mj-lt"/>
              <a:ea typeface="+mj-ea"/>
              <a:cs typeface="Times New Roman" pitchFamily="18" charset="0"/>
            </a:endParaRPr>
          </a:p>
        </p:txBody>
      </p:sp>
      <p:sp>
        <p:nvSpPr>
          <p:cNvPr id="45" name="TextBox 44"/>
          <p:cNvSpPr txBox="1"/>
          <p:nvPr/>
        </p:nvSpPr>
        <p:spPr>
          <a:xfrm>
            <a:off x="557405" y="1361808"/>
            <a:ext cx="4537745"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For Quasi-V :</a:t>
            </a:r>
            <a:endParaRPr lang="en-US" b="1" dirty="0">
              <a:latin typeface="Times New Roman" pitchFamily="18" charset="0"/>
              <a:cs typeface="Times New Roman" pitchFamily="18" charset="0"/>
            </a:endParaRPr>
          </a:p>
        </p:txBody>
      </p:sp>
      <p:sp>
        <p:nvSpPr>
          <p:cNvPr id="46" name="TextBox 45"/>
          <p:cNvSpPr txBox="1"/>
          <p:nvPr/>
        </p:nvSpPr>
        <p:spPr>
          <a:xfrm>
            <a:off x="598018" y="2520759"/>
            <a:ext cx="199892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For Quasi-H:</a:t>
            </a:r>
            <a:endParaRPr lang="en-US" b="1" dirty="0">
              <a:latin typeface="Times New Roman" pitchFamily="18" charset="0"/>
              <a:cs typeface="Times New Roman" pitchFamily="18" charset="0"/>
            </a:endParaRPr>
          </a:p>
        </p:txBody>
      </p:sp>
      <p:graphicFrame>
        <p:nvGraphicFramePr>
          <p:cNvPr id="1034" name="Object 10"/>
          <p:cNvGraphicFramePr>
            <a:graphicFrameLocks noChangeAspect="1"/>
          </p:cNvGraphicFramePr>
          <p:nvPr/>
        </p:nvGraphicFramePr>
        <p:xfrm>
          <a:off x="1648532" y="3075509"/>
          <a:ext cx="3954462" cy="425450"/>
        </p:xfrm>
        <a:graphic>
          <a:graphicData uri="http://schemas.openxmlformats.org/presentationml/2006/ole">
            <p:oleObj spid="_x0000_s68612" name="Equation" r:id="rId4" imgW="2057400" imgH="241200" progId="Equation.DSMT4">
              <p:embed/>
            </p:oleObj>
          </a:graphicData>
        </a:graphic>
      </p:graphicFrame>
      <p:sp>
        <p:nvSpPr>
          <p:cNvPr id="31" name="TextBox 30"/>
          <p:cNvSpPr txBox="1"/>
          <p:nvPr/>
        </p:nvSpPr>
        <p:spPr>
          <a:xfrm>
            <a:off x="5828406" y="1935111"/>
            <a:ext cx="2230098" cy="369332"/>
          </a:xfrm>
          <a:prstGeom prst="rect">
            <a:avLst/>
          </a:prstGeom>
          <a:noFill/>
        </p:spPr>
        <p:txBody>
          <a:bodyPr wrap="none" rtlCol="0">
            <a:spAutoFit/>
          </a:bodyPr>
          <a:lstStyle/>
          <a:p>
            <a:r>
              <a:rPr lang="en-US" dirty="0" smtClean="0">
                <a:latin typeface="Times New Roman" pitchFamily="18" charset="0"/>
                <a:cs typeface="Times New Roman" pitchFamily="18" charset="0"/>
              </a:rPr>
              <a:t>For Channels 1,  2, 16</a:t>
            </a:r>
            <a:endParaRPr lang="en-US" dirty="0">
              <a:latin typeface="Times New Roman" pitchFamily="18" charset="0"/>
              <a:cs typeface="Times New Roman" pitchFamily="18" charset="0"/>
            </a:endParaRPr>
          </a:p>
        </p:txBody>
      </p:sp>
      <p:sp>
        <p:nvSpPr>
          <p:cNvPr id="36" name="TextBox 35"/>
          <p:cNvSpPr txBox="1"/>
          <p:nvPr/>
        </p:nvSpPr>
        <p:spPr>
          <a:xfrm>
            <a:off x="5800539" y="3020284"/>
            <a:ext cx="3159839" cy="369332"/>
          </a:xfrm>
          <a:prstGeom prst="rect">
            <a:avLst/>
          </a:prstGeom>
          <a:noFill/>
        </p:spPr>
        <p:txBody>
          <a:bodyPr wrap="none" rtlCol="0">
            <a:spAutoFit/>
          </a:bodyPr>
          <a:lstStyle/>
          <a:p>
            <a:r>
              <a:rPr lang="en-US" dirty="0" smtClean="0">
                <a:latin typeface="Times New Roman" pitchFamily="18" charset="0"/>
                <a:cs typeface="Times New Roman" pitchFamily="18" charset="0"/>
              </a:rPr>
              <a:t>For Channels 4~15, and 17~22</a:t>
            </a:r>
            <a:endParaRPr lang="en-US" dirty="0">
              <a:latin typeface="Times New Roman" pitchFamily="18" charset="0"/>
              <a:cs typeface="Times New Roman" pitchFamily="18" charset="0"/>
            </a:endParaRPr>
          </a:p>
        </p:txBody>
      </p:sp>
      <p:sp>
        <p:nvSpPr>
          <p:cNvPr id="38" name="Rectangle 37"/>
          <p:cNvSpPr/>
          <p:nvPr/>
        </p:nvSpPr>
        <p:spPr>
          <a:xfrm>
            <a:off x="557405" y="4795519"/>
            <a:ext cx="8196946" cy="830997"/>
          </a:xfrm>
          <a:prstGeom prst="rect">
            <a:avLst/>
          </a:prstGeom>
          <a:solidFill>
            <a:srgbClr val="006600"/>
          </a:solidFill>
        </p:spPr>
        <p:txBody>
          <a:bodyPr wrap="square">
            <a:spAutoFit/>
          </a:bodyPr>
          <a:lstStyle/>
          <a:p>
            <a:r>
              <a:rPr lang="en-US" sz="1600" i="1" dirty="0" smtClean="0">
                <a:solidFill>
                  <a:schemeClr val="bg1"/>
                </a:solidFill>
              </a:rPr>
              <a:t>Caveats: Cross-polarization spill-over is neglected. The main contribution from the side-lobe earth is next to the main beam. Atmosphere is also </a:t>
            </a:r>
            <a:r>
              <a:rPr lang="en-US" sz="1600" i="1" dirty="0" err="1" smtClean="0">
                <a:solidFill>
                  <a:schemeClr val="bg1"/>
                </a:solidFill>
              </a:rPr>
              <a:t>unpolarized</a:t>
            </a:r>
            <a:r>
              <a:rPr lang="en-US" sz="1600" i="1" dirty="0" smtClean="0">
                <a:solidFill>
                  <a:schemeClr val="bg1"/>
                </a:solidFill>
              </a:rPr>
              <a:t> and both side-lobe earth and spill-over are included in the main beam efficiency which is close to 1.0  </a:t>
            </a:r>
            <a:endParaRPr lang="en-US" sz="1600" i="1" dirty="0">
              <a:solidFill>
                <a:schemeClr val="bg1"/>
              </a:solidFill>
            </a:endParaRPr>
          </a:p>
        </p:txBody>
      </p:sp>
      <p:graphicFrame>
        <p:nvGraphicFramePr>
          <p:cNvPr id="68615" name="Object 7"/>
          <p:cNvGraphicFramePr>
            <a:graphicFrameLocks noChangeAspect="1"/>
          </p:cNvGraphicFramePr>
          <p:nvPr/>
        </p:nvGraphicFramePr>
        <p:xfrm>
          <a:off x="1709988" y="3892613"/>
          <a:ext cx="1577922" cy="429130"/>
        </p:xfrm>
        <a:graphic>
          <a:graphicData uri="http://schemas.openxmlformats.org/presentationml/2006/ole">
            <p:oleObj spid="_x0000_s68615" name="Equation" r:id="rId5" imgW="939600" imgH="241200" progId="Equation.DSMT4">
              <p:embed/>
            </p:oleObj>
          </a:graphicData>
        </a:graphic>
      </p:graphicFrame>
    </p:spTree>
    <p:extLst>
      <p:ext uri="{BB962C8B-B14F-4D97-AF65-F5344CB8AC3E}">
        <p14:creationId xmlns:p14="http://schemas.microsoft.com/office/powerpoint/2010/main" xmlns="" val="354809667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ATMS Team Membership</a:t>
            </a:r>
            <a:endParaRPr lang="en-US" sz="2800"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JPSS DPA Program Planning </a:t>
            </a:r>
            <a:endParaRPr lang="en-US" dirty="0"/>
          </a:p>
        </p:txBody>
      </p:sp>
      <p:graphicFrame>
        <p:nvGraphicFramePr>
          <p:cNvPr id="7" name="Group 58"/>
          <p:cNvGraphicFramePr>
            <a:graphicFrameLocks/>
          </p:cNvGraphicFramePr>
          <p:nvPr>
            <p:extLst>
              <p:ext uri="{D42A27DB-BD31-4B8C-83A1-F6EECF244321}">
                <p14:modId xmlns:p14="http://schemas.microsoft.com/office/powerpoint/2010/main" xmlns="" val="2845369439"/>
              </p:ext>
            </p:extLst>
          </p:nvPr>
        </p:nvGraphicFramePr>
        <p:xfrm>
          <a:off x="457201" y="1048723"/>
          <a:ext cx="8229598" cy="5542270"/>
        </p:xfrm>
        <a:graphic>
          <a:graphicData uri="http://schemas.openxmlformats.org/drawingml/2006/table">
            <a:tbl>
              <a:tblPr/>
              <a:tblGrid>
                <a:gridCol w="1651966"/>
                <a:gridCol w="1486289"/>
                <a:gridCol w="1411550"/>
                <a:gridCol w="1170533"/>
                <a:gridCol w="2509260"/>
              </a:tblGrid>
              <a:tr h="662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PI Name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Organization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Team Members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Funding Agency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FY13 Task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5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Calibri" pitchFamily="34" charset="0"/>
                        </a:rPr>
                        <a:t>Fuzhong</a:t>
                      </a:r>
                      <a:r>
                        <a:rPr kumimoji="0" lang="en-US" sz="1600" b="0" i="0" u="none" strike="noStrike" cap="none" normalizeH="0" baseline="0" dirty="0" smtClean="0">
                          <a:ln>
                            <a:noFill/>
                          </a:ln>
                          <a:solidFill>
                            <a:srgbClr val="000000"/>
                          </a:solidFill>
                          <a:effectLst/>
                          <a:latin typeface="Calibri" pitchFamily="34" charset="0"/>
                        </a:rPr>
                        <a:t> </a:t>
                      </a:r>
                      <a:r>
                        <a:rPr kumimoji="0" lang="en-US" sz="1600" b="0" i="0" u="none" strike="noStrike" cap="none" normalizeH="0" baseline="0" dirty="0" err="1" smtClean="0">
                          <a:ln>
                            <a:noFill/>
                          </a:ln>
                          <a:solidFill>
                            <a:srgbClr val="000000"/>
                          </a:solidFill>
                          <a:effectLst/>
                          <a:latin typeface="Calibri" pitchFamily="34" charset="0"/>
                        </a:rPr>
                        <a:t>Weng</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NOAA/STAR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 Sun, T. Mo, X. Zou, Lin </a:t>
                      </a:r>
                      <a:r>
                        <a:rPr kumimoji="0" lang="en-US" sz="1600" b="0" i="0" u="none" strike="noStrike" cap="none" normalizeH="0" baseline="0" dirty="0" err="1" smtClean="0">
                          <a:ln>
                            <a:noFill/>
                          </a:ln>
                          <a:solidFill>
                            <a:srgbClr val="000000"/>
                          </a:solidFill>
                          <a:effectLst/>
                          <a:latin typeface="Calibri" pitchFamily="34" charset="0"/>
                        </a:rPr>
                        <a:t>Lin</a:t>
                      </a:r>
                      <a:r>
                        <a:rPr kumimoji="0" lang="en-US" sz="1600" b="0" i="0" u="none" strike="noStrike" cap="none" normalizeH="0" baseline="0" dirty="0" smtClean="0">
                          <a:ln>
                            <a:noFill/>
                          </a:ln>
                          <a:solidFill>
                            <a:srgbClr val="000000"/>
                          </a:solidFill>
                          <a:effectLst/>
                          <a:latin typeface="Calibri" pitchFamily="34" charset="0"/>
                        </a:rPr>
                        <a:t>, Li Bi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NJO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Support NPP/J1 </a:t>
                      </a:r>
                      <a:r>
                        <a:rPr kumimoji="0" lang="en-US" sz="1600" b="0" i="0" u="none" strike="noStrike" cap="none" normalizeH="0" baseline="0" dirty="0" err="1" smtClean="0">
                          <a:ln>
                            <a:noFill/>
                          </a:ln>
                          <a:solidFill>
                            <a:srgbClr val="000000"/>
                          </a:solidFill>
                          <a:effectLst/>
                          <a:latin typeface="Calibri" pitchFamily="34" charset="0"/>
                        </a:rPr>
                        <a:t>Calval</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4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Edward Kim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NASA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Joseph </a:t>
                      </a:r>
                      <a:r>
                        <a:rPr kumimoji="0" lang="en-US" sz="1600" b="0" i="0" u="none" strike="noStrike" cap="none" normalizeH="0" baseline="0" dirty="0" err="1" smtClean="0">
                          <a:ln>
                            <a:noFill/>
                          </a:ln>
                          <a:solidFill>
                            <a:srgbClr val="000000"/>
                          </a:solidFill>
                          <a:effectLst/>
                          <a:latin typeface="Calibri" pitchFamily="34" charset="0"/>
                        </a:rPr>
                        <a:t>Lyu</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NJO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Support NPP/J1 </a:t>
                      </a:r>
                      <a:r>
                        <a:rPr kumimoji="0" lang="en-US" sz="1600" b="0" i="0" u="none" strike="noStrike" cap="none" normalizeH="0" baseline="0" dirty="0" err="1" smtClean="0">
                          <a:ln>
                            <a:noFill/>
                          </a:ln>
                          <a:solidFill>
                            <a:srgbClr val="000000"/>
                          </a:solidFill>
                          <a:effectLst/>
                          <a:latin typeface="Calibri" pitchFamily="34" charset="0"/>
                        </a:rPr>
                        <a:t>Calval</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5462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William Blackwell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MIT/LL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t>V. Leslie, C. Cull, I. </a:t>
                      </a:r>
                      <a:r>
                        <a:rPr lang="en-US" sz="1600" dirty="0" err="1" smtClean="0"/>
                        <a:t>Osaretin</a:t>
                      </a:r>
                      <a:r>
                        <a:rPr lang="en-US" sz="1600" dirty="0" smtClean="0"/>
                        <a:t>, R. Czerwinski, J. </a:t>
                      </a:r>
                      <a:r>
                        <a:rPr lang="en-US" sz="1600" dirty="0" err="1" smtClean="0"/>
                        <a:t>Samra</a:t>
                      </a:r>
                      <a:r>
                        <a:rPr lang="en-US" sz="1600" dirty="0" smtClean="0"/>
                        <a:t>, M. </a:t>
                      </a:r>
                      <a:r>
                        <a:rPr lang="en-US" sz="1600" dirty="0" err="1" smtClean="0"/>
                        <a:t>Tolman</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NJO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rPr>
                        <a:t>Support NPP/J1 </a:t>
                      </a:r>
                      <a:r>
                        <a:rPr kumimoji="0" lang="en-US" sz="1600" b="0" i="0" u="none" strike="noStrike" cap="none" normalizeH="0" baseline="0" dirty="0" err="1" smtClean="0">
                          <a:ln>
                            <a:noFill/>
                          </a:ln>
                          <a:solidFill>
                            <a:srgbClr val="000000"/>
                          </a:solidFill>
                          <a:effectLst/>
                          <a:latin typeface="Calibri" pitchFamily="34" charset="0"/>
                        </a:rPr>
                        <a:t>Calval</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4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Neal Baker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DPA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M. Denning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NJO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rPr>
                        <a:t>Support NPP/J1 </a:t>
                      </a:r>
                      <a:r>
                        <a:rPr kumimoji="0" lang="en-US" sz="1600" b="0" i="0" u="none" strike="noStrike" cap="none" normalizeH="0" baseline="0" dirty="0" err="1" smtClean="0">
                          <a:ln>
                            <a:noFill/>
                          </a:ln>
                          <a:solidFill>
                            <a:srgbClr val="000000"/>
                          </a:solidFill>
                          <a:effectLst/>
                          <a:latin typeface="Calibri" pitchFamily="34" charset="0"/>
                        </a:rPr>
                        <a:t>Calval</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4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Kent Anderson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t>M. Landrum</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NASA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rPr>
                        <a:t>Support NPP/J1 </a:t>
                      </a:r>
                      <a:r>
                        <a:rPr kumimoji="0" lang="en-US" sz="1600" b="0" i="0" u="none" strike="noStrike" cap="none" normalizeH="0" baseline="0" dirty="0" err="1" smtClean="0">
                          <a:ln>
                            <a:noFill/>
                          </a:ln>
                          <a:solidFill>
                            <a:srgbClr val="000000"/>
                          </a:solidFill>
                          <a:effectLst/>
                          <a:latin typeface="Calibri" pitchFamily="34" charset="0"/>
                        </a:rPr>
                        <a:t>Calval</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6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Calibri" pitchFamily="34" charset="0"/>
                        </a:rPr>
                        <a:t>Degui</a:t>
                      </a:r>
                      <a:r>
                        <a:rPr kumimoji="0" lang="en-US" sz="1600" b="0" i="0" u="none" strike="noStrike" cap="none" normalizeH="0" baseline="0" dirty="0" smtClean="0">
                          <a:ln>
                            <a:noFill/>
                          </a:ln>
                          <a:solidFill>
                            <a:srgbClr val="000000"/>
                          </a:solidFill>
                          <a:effectLst/>
                          <a:latin typeface="Calibri" pitchFamily="34" charset="0"/>
                        </a:rPr>
                        <a:t> </a:t>
                      </a:r>
                      <a:r>
                        <a:rPr kumimoji="0" lang="en-US" sz="1600" b="0" i="0" u="none" strike="noStrike" cap="none" normalizeH="0" baseline="0" dirty="0" err="1" smtClean="0">
                          <a:ln>
                            <a:noFill/>
                          </a:ln>
                          <a:solidFill>
                            <a:srgbClr val="000000"/>
                          </a:solidFill>
                          <a:effectLst/>
                          <a:latin typeface="Calibri" pitchFamily="34" charset="0"/>
                        </a:rPr>
                        <a:t>Gu</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NGAS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t>A. </a:t>
                      </a:r>
                      <a:r>
                        <a:rPr lang="en-US" sz="1600" dirty="0" err="1" smtClean="0"/>
                        <a:t>Foo</a:t>
                      </a:r>
                      <a:r>
                        <a:rPr lang="en-US" sz="1600" dirty="0" smtClean="0"/>
                        <a:t>, G. </a:t>
                      </a:r>
                      <a:r>
                        <a:rPr lang="en-US" sz="1600" dirty="0" err="1" smtClean="0"/>
                        <a:t>Amici</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NASA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rPr>
                        <a:t>Support Transition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4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Calibri" pitchFamily="34" charset="0"/>
                        </a:rPr>
                        <a:t>Wael</a:t>
                      </a:r>
                      <a:r>
                        <a:rPr kumimoji="0" lang="en-US" sz="1600" b="0" i="0" u="none" strike="noStrike" cap="none" normalizeH="0" baseline="0" dirty="0" smtClean="0">
                          <a:ln>
                            <a:noFill/>
                          </a:ln>
                          <a:solidFill>
                            <a:srgbClr val="000000"/>
                          </a:solidFill>
                          <a:effectLst/>
                          <a:latin typeface="Calibri" pitchFamily="34" charset="0"/>
                        </a:rPr>
                        <a:t> Ibrahim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Raytheon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NASA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rPr>
                        <a:t>Support NPP/J1 </a:t>
                      </a:r>
                      <a:r>
                        <a:rPr kumimoji="0" lang="en-US" sz="1600" b="0" i="0" u="none" strike="noStrike" cap="none" normalizeH="0" baseline="0" dirty="0" err="1" smtClean="0">
                          <a:ln>
                            <a:noFill/>
                          </a:ln>
                          <a:solidFill>
                            <a:srgbClr val="000000"/>
                          </a:solidFill>
                          <a:effectLst/>
                          <a:latin typeface="Calibri" pitchFamily="34" charset="0"/>
                        </a:rPr>
                        <a:t>Calval</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4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Kris Robinson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USU/SDL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NJO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Calibri" pitchFamily="34" charset="0"/>
                        </a:rPr>
                        <a:t>Support NPP/J1 </a:t>
                      </a:r>
                      <a:r>
                        <a:rPr kumimoji="0" lang="en-US" sz="1600" b="0" i="0" u="none" strike="noStrike" cap="none" normalizeH="0" baseline="0" dirty="0" err="1" smtClean="0">
                          <a:ln>
                            <a:noFill/>
                          </a:ln>
                          <a:solidFill>
                            <a:srgbClr val="000000"/>
                          </a:solidFill>
                          <a:effectLst/>
                          <a:latin typeface="Calibri" pitchFamily="34" charset="0"/>
                        </a:rPr>
                        <a:t>Calval</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Status of ATMS Discrepancy Reports  </a:t>
            </a:r>
            <a:endParaRPr lang="en-US" sz="2800"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30</a:t>
            </a:fld>
            <a:endParaRPr lang="en-US" dirty="0"/>
          </a:p>
        </p:txBody>
      </p:sp>
      <p:sp>
        <p:nvSpPr>
          <p:cNvPr id="8" name="Content Placeholder 2"/>
          <p:cNvSpPr>
            <a:spLocks noGrp="1"/>
          </p:cNvSpPr>
          <p:nvPr>
            <p:ph idx="1"/>
          </p:nvPr>
        </p:nvSpPr>
        <p:spPr>
          <a:xfrm>
            <a:off x="475086" y="1613154"/>
            <a:ext cx="8329609" cy="3644645"/>
          </a:xfrm>
        </p:spPr>
        <p:txBody>
          <a:bodyPr>
            <a:normAutofit/>
          </a:bodyPr>
          <a:lstStyle/>
          <a:p>
            <a:pPr marL="457200" indent="-457200">
              <a:buNone/>
            </a:pPr>
            <a:r>
              <a:rPr lang="en-US" sz="2000" dirty="0" smtClean="0"/>
              <a:t>25 DRs Opened</a:t>
            </a:r>
          </a:p>
          <a:p>
            <a:pPr marL="457200" indent="-457200">
              <a:buNone/>
            </a:pPr>
            <a:r>
              <a:rPr lang="en-US" sz="2000" dirty="0" smtClean="0"/>
              <a:t>9 DRs Closed </a:t>
            </a:r>
          </a:p>
          <a:p>
            <a:pPr marL="457200" indent="-457200">
              <a:buNone/>
            </a:pPr>
            <a:r>
              <a:rPr lang="en-US" sz="2000" dirty="0" smtClean="0"/>
              <a:t>3 DRs remain open for provisional version</a:t>
            </a:r>
          </a:p>
          <a:p>
            <a:pPr marL="857250" lvl="1" indent="-457200">
              <a:buNone/>
            </a:pPr>
            <a:r>
              <a:rPr lang="en-US" sz="1800" dirty="0" smtClean="0"/>
              <a:t>4811 - PRT consistency check  (analysis is done in ADL4.0)</a:t>
            </a:r>
          </a:p>
          <a:p>
            <a:pPr marL="857250" lvl="1" indent="-457200">
              <a:buNone/>
            </a:pPr>
            <a:r>
              <a:rPr lang="en-US" sz="1800" dirty="0" smtClean="0"/>
              <a:t>4593 – ATMS DQTT (draft values accepted, RTN will test) </a:t>
            </a:r>
          </a:p>
          <a:p>
            <a:pPr marL="857250" lvl="1" indent="-457200">
              <a:buNone/>
            </a:pPr>
            <a:r>
              <a:rPr lang="en-US" sz="1800" dirty="0" smtClean="0"/>
              <a:t>4806 – Scan bias correction (convertibility theory/draft values proposed </a:t>
            </a:r>
            <a:r>
              <a:rPr lang="en-US" sz="1600" dirty="0" smtClean="0"/>
              <a:t>)</a:t>
            </a:r>
          </a:p>
          <a:p>
            <a:pPr marL="457200" indent="-457200">
              <a:buNone/>
            </a:pPr>
            <a:r>
              <a:rPr lang="en-US" sz="2000" dirty="0" smtClean="0"/>
              <a:t>12 DRs remain open for validated version </a:t>
            </a:r>
          </a:p>
          <a:p>
            <a:pPr>
              <a:buNone/>
            </a:pPr>
            <a:endParaRPr lang="en-US" sz="2000" dirty="0" smtClean="0"/>
          </a:p>
          <a:p>
            <a:endParaRPr lang="en-US" sz="2000"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19"/>
            <a:ext cx="8229600" cy="822960"/>
          </a:xfrm>
        </p:spPr>
        <p:txBody>
          <a:bodyPr>
            <a:normAutofit/>
          </a:bodyPr>
          <a:lstStyle/>
          <a:p>
            <a:r>
              <a:rPr lang="en-US" sz="2800" b="1" dirty="0" smtClean="0"/>
              <a:t>Lesson Learned from NPP ATMS</a:t>
            </a:r>
            <a:endParaRPr lang="en-US" sz="2800" b="1" dirty="0"/>
          </a:p>
        </p:txBody>
      </p:sp>
      <p:sp>
        <p:nvSpPr>
          <p:cNvPr id="3" name="Content Placeholder 2"/>
          <p:cNvSpPr>
            <a:spLocks noGrp="1"/>
          </p:cNvSpPr>
          <p:nvPr>
            <p:ph idx="1"/>
          </p:nvPr>
        </p:nvSpPr>
        <p:spPr>
          <a:xfrm>
            <a:off x="365817" y="1384742"/>
            <a:ext cx="8320983" cy="4971608"/>
          </a:xfrm>
        </p:spPr>
        <p:txBody>
          <a:bodyPr>
            <a:normAutofit/>
          </a:bodyPr>
          <a:lstStyle/>
          <a:p>
            <a:r>
              <a:rPr lang="en-US" sz="2000" dirty="0" smtClean="0"/>
              <a:t>Uncertainty in the current ATMS radiometric calibration  </a:t>
            </a:r>
          </a:p>
          <a:p>
            <a:pPr lvl="1"/>
            <a:r>
              <a:rPr lang="en-US" sz="1800" dirty="0" smtClean="0"/>
              <a:t>Uses of Rayleigh-Jeans approximation result in significant uncertainty in calibration although empirical corrections are applied  </a:t>
            </a:r>
          </a:p>
          <a:p>
            <a:r>
              <a:rPr lang="en-US" sz="2000" dirty="0" smtClean="0"/>
              <a:t>Uncertainty related to ATMS antenna cross polarization</a:t>
            </a:r>
          </a:p>
          <a:p>
            <a:pPr lvl="1"/>
            <a:r>
              <a:rPr lang="en-US" sz="1800" dirty="0" smtClean="0"/>
              <a:t>Current ATMS antenna has 1 to 2% cross-polarization  spill-over for some channels. Over oceans where the surface is polarized, TDR to SDR conversion would have a large uncertainty due to  neglecting cross-</a:t>
            </a:r>
            <a:r>
              <a:rPr lang="en-US" sz="1800" dirty="0" err="1" smtClean="0"/>
              <a:t>pol</a:t>
            </a:r>
            <a:r>
              <a:rPr lang="en-US" sz="1800" dirty="0" smtClean="0"/>
              <a:t> spill-over</a:t>
            </a:r>
          </a:p>
          <a:p>
            <a:r>
              <a:rPr lang="en-US" sz="2000" dirty="0" smtClean="0"/>
              <a:t>Uses of Backus-Gilbert  for channel 1 to 2 enhancement</a:t>
            </a:r>
          </a:p>
          <a:p>
            <a:pPr lvl="1"/>
            <a:r>
              <a:rPr lang="en-US" sz="1800" dirty="0" smtClean="0"/>
              <a:t>ATMS noise is very low and the FOV enhancements for </a:t>
            </a:r>
            <a:r>
              <a:rPr lang="en-US" sz="1800" dirty="0" err="1" smtClean="0"/>
              <a:t>ch</a:t>
            </a:r>
            <a:r>
              <a:rPr lang="en-US" sz="1800" dirty="0" smtClean="0"/>
              <a:t> 1 and 2 seem to be  likely for better depicting the storm structure </a:t>
            </a:r>
          </a:p>
          <a:p>
            <a:r>
              <a:rPr lang="en-US" sz="2000" dirty="0" smtClean="0"/>
              <a:t>Channel dependent calibration procedure for reducing the striping</a:t>
            </a:r>
          </a:p>
          <a:p>
            <a:pPr lvl="1"/>
            <a:r>
              <a:rPr lang="en-US" sz="1800" dirty="0" smtClean="0"/>
              <a:t>Need to further reduce the ATMS  striping for the upper-level channels</a:t>
            </a:r>
          </a:p>
          <a:p>
            <a:pPr>
              <a:buNone/>
            </a:pPr>
            <a:endParaRPr lang="en-US" sz="20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31</a:t>
            </a:fld>
            <a:endParaRPr lang="en-US" dirty="0"/>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19"/>
            <a:ext cx="8229600" cy="822960"/>
          </a:xfrm>
        </p:spPr>
        <p:txBody>
          <a:bodyPr>
            <a:noAutofit/>
          </a:bodyPr>
          <a:lstStyle/>
          <a:p>
            <a:r>
              <a:rPr lang="en-US" sz="2400" b="1" dirty="0" smtClean="0"/>
              <a:t>ATMS Radiometric Calibration Using Rayleigh-Jeans (RJ) Approximation: Ill-Posted Approach in IDPS </a:t>
            </a:r>
            <a:endParaRPr lang="en-US" sz="2400"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32</a:t>
            </a:fld>
            <a:endParaRPr lang="en-US" dirty="0"/>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77" name="Object 5"/>
          <p:cNvGraphicFramePr>
            <a:graphicFrameLocks noChangeAspect="1"/>
          </p:cNvGraphicFramePr>
          <p:nvPr/>
        </p:nvGraphicFramePr>
        <p:xfrm>
          <a:off x="499543" y="1427107"/>
          <a:ext cx="3353132" cy="385452"/>
        </p:xfrm>
        <a:graphic>
          <a:graphicData uri="http://schemas.openxmlformats.org/presentationml/2006/ole">
            <p:oleObj spid="_x0000_s131077" name="Equation" r:id="rId3" imgW="1295280" imgH="253800" progId="Equation.DSMT4">
              <p:embed/>
            </p:oleObj>
          </a:graphicData>
        </a:graphic>
      </p:graphicFrame>
      <p:sp>
        <p:nvSpPr>
          <p:cNvPr id="131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79" name="Object 7"/>
          <p:cNvGraphicFramePr>
            <a:graphicFrameLocks noChangeAspect="1"/>
          </p:cNvGraphicFramePr>
          <p:nvPr/>
        </p:nvGraphicFramePr>
        <p:xfrm>
          <a:off x="690133" y="5447618"/>
          <a:ext cx="2494310" cy="441380"/>
        </p:xfrm>
        <a:graphic>
          <a:graphicData uri="http://schemas.openxmlformats.org/presentationml/2006/ole">
            <p:oleObj spid="_x0000_s131079" name="Equation" r:id="rId4" imgW="1526760" imgH="255960" progId="Equation.DSMT4">
              <p:embed/>
            </p:oleObj>
          </a:graphicData>
        </a:graphic>
      </p:graphicFrame>
      <p:sp>
        <p:nvSpPr>
          <p:cNvPr id="131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1" name="Object 9"/>
          <p:cNvGraphicFramePr>
            <a:graphicFrameLocks noChangeAspect="1"/>
          </p:cNvGraphicFramePr>
          <p:nvPr/>
        </p:nvGraphicFramePr>
        <p:xfrm>
          <a:off x="936611" y="2064113"/>
          <a:ext cx="1055818" cy="580297"/>
        </p:xfrm>
        <a:graphic>
          <a:graphicData uri="http://schemas.openxmlformats.org/presentationml/2006/ole">
            <p:oleObj spid="_x0000_s131081" name="Equation" r:id="rId5" imgW="813600" imgH="447840" progId="Equation.DSMT4">
              <p:embed/>
            </p:oleObj>
          </a:graphicData>
        </a:graphic>
      </p:graphicFrame>
      <p:sp>
        <p:nvSpPr>
          <p:cNvPr id="131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3" name="Object 11"/>
          <p:cNvGraphicFramePr>
            <a:graphicFrameLocks noChangeAspect="1"/>
          </p:cNvGraphicFramePr>
          <p:nvPr/>
        </p:nvGraphicFramePr>
        <p:xfrm>
          <a:off x="727158" y="2729210"/>
          <a:ext cx="1675682" cy="803342"/>
        </p:xfrm>
        <a:graphic>
          <a:graphicData uri="http://schemas.openxmlformats.org/presentationml/2006/ole">
            <p:oleObj spid="_x0000_s131083" name="Equation" r:id="rId6" imgW="1371600" imgH="647640" progId="Equation.DSMT4">
              <p:embed/>
            </p:oleObj>
          </a:graphicData>
        </a:graphic>
      </p:graphicFrame>
      <p:sp>
        <p:nvSpPr>
          <p:cNvPr id="1310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5" name="Object 13"/>
          <p:cNvGraphicFramePr>
            <a:graphicFrameLocks noChangeAspect="1"/>
          </p:cNvGraphicFramePr>
          <p:nvPr/>
        </p:nvGraphicFramePr>
        <p:xfrm>
          <a:off x="1404277" y="3608659"/>
          <a:ext cx="1381125" cy="684212"/>
        </p:xfrm>
        <a:graphic>
          <a:graphicData uri="http://schemas.openxmlformats.org/presentationml/2006/ole">
            <p:oleObj spid="_x0000_s131085" name="Equation" r:id="rId7" imgW="799920" imgH="393480" progId="Equation.DSMT4">
              <p:embed/>
            </p:oleObj>
          </a:graphicData>
        </a:graphic>
      </p:graphicFrame>
      <p:sp>
        <p:nvSpPr>
          <p:cNvPr id="1310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7" name="Object 15"/>
          <p:cNvGraphicFramePr>
            <a:graphicFrameLocks noChangeAspect="1"/>
          </p:cNvGraphicFramePr>
          <p:nvPr/>
        </p:nvGraphicFramePr>
        <p:xfrm>
          <a:off x="851940" y="4543689"/>
          <a:ext cx="1406525" cy="609600"/>
        </p:xfrm>
        <a:graphic>
          <a:graphicData uri="http://schemas.openxmlformats.org/presentationml/2006/ole">
            <p:oleObj spid="_x0000_s131087" name="Equation" r:id="rId8" imgW="1041120" imgH="457200" progId="Equation.DSMT4">
              <p:embed/>
            </p:oleObj>
          </a:graphicData>
        </a:graphic>
      </p:graphicFrame>
      <p:sp>
        <p:nvSpPr>
          <p:cNvPr id="26" name="TextBox 25"/>
          <p:cNvSpPr txBox="1"/>
          <p:nvPr/>
        </p:nvSpPr>
        <p:spPr>
          <a:xfrm>
            <a:off x="1296508" y="6215244"/>
            <a:ext cx="6295670" cy="338554"/>
          </a:xfrm>
          <a:prstGeom prst="rect">
            <a:avLst/>
          </a:prstGeom>
          <a:solidFill>
            <a:srgbClr val="006600"/>
          </a:solidFill>
        </p:spPr>
        <p:txBody>
          <a:bodyPr wrap="square" rtlCol="0">
            <a:spAutoFit/>
          </a:bodyPr>
          <a:lstStyle/>
          <a:p>
            <a:r>
              <a:rPr lang="en-US" sz="1600" b="1" i="1" dirty="0" smtClean="0">
                <a:solidFill>
                  <a:schemeClr val="bg1"/>
                </a:solidFill>
              </a:rPr>
              <a:t>In ATMS frequency range , this condition is not valid  in cold space view !   </a:t>
            </a:r>
          </a:p>
        </p:txBody>
      </p:sp>
      <p:grpSp>
        <p:nvGrpSpPr>
          <p:cNvPr id="27" name="Group 26"/>
          <p:cNvGrpSpPr/>
          <p:nvPr/>
        </p:nvGrpSpPr>
        <p:grpSpPr>
          <a:xfrm>
            <a:off x="4229535" y="1427107"/>
            <a:ext cx="4731585" cy="4529193"/>
            <a:chOff x="4229535" y="1427107"/>
            <a:chExt cx="4731585" cy="4529193"/>
          </a:xfrm>
        </p:grpSpPr>
        <p:pic>
          <p:nvPicPr>
            <p:cNvPr id="23" name="Picture 22"/>
            <p:cNvPicPr/>
            <p:nvPr/>
          </p:nvPicPr>
          <p:blipFill>
            <a:blip r:embed="rId9" cstate="print"/>
            <a:srcRect/>
            <a:stretch>
              <a:fillRect/>
            </a:stretch>
          </p:blipFill>
          <p:spPr bwMode="auto">
            <a:xfrm>
              <a:off x="4593260" y="1427107"/>
              <a:ext cx="3636340" cy="4224393"/>
            </a:xfrm>
            <a:prstGeom prst="rect">
              <a:avLst/>
            </a:prstGeom>
            <a:noFill/>
            <a:ln w="9525">
              <a:noFill/>
              <a:miter lim="800000"/>
              <a:headEnd/>
              <a:tailEnd/>
            </a:ln>
          </p:spPr>
        </p:pic>
        <p:pic>
          <p:nvPicPr>
            <p:cNvPr id="24" name="Picture 23"/>
            <p:cNvPicPr/>
            <p:nvPr/>
          </p:nvPicPr>
          <p:blipFill>
            <a:blip r:embed="rId10" cstate="print"/>
            <a:srcRect/>
            <a:stretch>
              <a:fillRect/>
            </a:stretch>
          </p:blipFill>
          <p:spPr bwMode="auto">
            <a:xfrm>
              <a:off x="8412480" y="2064114"/>
              <a:ext cx="548640" cy="2489200"/>
            </a:xfrm>
            <a:prstGeom prst="rect">
              <a:avLst/>
            </a:prstGeom>
            <a:noFill/>
            <a:ln w="9525">
              <a:noFill/>
              <a:miter lim="800000"/>
              <a:headEnd/>
              <a:tailEnd/>
            </a:ln>
          </p:spPr>
        </p:pic>
        <p:sp>
          <p:nvSpPr>
            <p:cNvPr id="3" name="Text Box 16"/>
            <p:cNvSpPr txBox="1">
              <a:spLocks noChangeArrowheads="1"/>
            </p:cNvSpPr>
            <p:nvPr/>
          </p:nvSpPr>
          <p:spPr bwMode="auto">
            <a:xfrm rot="16200000">
              <a:off x="4202366" y="2819583"/>
              <a:ext cx="740137"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T (K)</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31089" name="Text Box 17"/>
            <p:cNvSpPr txBox="1">
              <a:spLocks noChangeArrowheads="1"/>
            </p:cNvSpPr>
            <p:nvPr/>
          </p:nvSpPr>
          <p:spPr bwMode="auto">
            <a:xfrm>
              <a:off x="5925703" y="5651500"/>
              <a:ext cx="1704975"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Arial" pitchFamily="34" charset="0"/>
                </a:rPr>
                <a:t>Frequency (GHz)</a:t>
              </a: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5" name="Object 16"/>
          <p:cNvGraphicFramePr>
            <a:graphicFrameLocks noChangeAspect="1"/>
          </p:cNvGraphicFramePr>
          <p:nvPr/>
        </p:nvGraphicFramePr>
        <p:xfrm>
          <a:off x="8482700" y="1704388"/>
          <a:ext cx="263525" cy="242887"/>
        </p:xfrm>
        <a:graphic>
          <a:graphicData uri="http://schemas.openxmlformats.org/presentationml/2006/ole">
            <p:oleObj spid="_x0000_s131088" name="Equation" r:id="rId11" imgW="152280" imgH="139680" progId="Equation.DSMT4">
              <p:embed/>
            </p:oleObj>
          </a:graphicData>
        </a:graphic>
      </p:graphicFrame>
      <p:sp>
        <p:nvSpPr>
          <p:cNvPr id="28" name="TextBox 27"/>
          <p:cNvSpPr txBox="1"/>
          <p:nvPr/>
        </p:nvSpPr>
        <p:spPr>
          <a:xfrm>
            <a:off x="661258" y="3810784"/>
            <a:ext cx="801823" cy="369332"/>
          </a:xfrm>
          <a:prstGeom prst="rect">
            <a:avLst/>
          </a:prstGeom>
          <a:noFill/>
        </p:spPr>
        <p:txBody>
          <a:bodyPr wrap="none" rtlCol="0">
            <a:spAutoFit/>
          </a:bodyPr>
          <a:lstStyle/>
          <a:p>
            <a:r>
              <a:rPr lang="en-US" dirty="0" smtClean="0"/>
              <a:t>When </a:t>
            </a:r>
            <a:endParaRPr lang="en-US" dirty="0"/>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19"/>
            <a:ext cx="8229600" cy="822960"/>
          </a:xfrm>
        </p:spPr>
        <p:txBody>
          <a:bodyPr>
            <a:noAutofit/>
          </a:bodyPr>
          <a:lstStyle/>
          <a:p>
            <a:r>
              <a:rPr lang="en-US" sz="2800" b="1" dirty="0" smtClean="0"/>
              <a:t>ATMS Radiometric Calibration Errors from RJ </a:t>
            </a:r>
            <a:br>
              <a:rPr lang="en-US" sz="2800" b="1" dirty="0" smtClean="0"/>
            </a:br>
            <a:r>
              <a:rPr lang="en-US" sz="2800" b="1" dirty="0" smtClean="0"/>
              <a:t>vs. Pitch Maneuver Data </a:t>
            </a:r>
            <a:endParaRPr lang="en-US" sz="2800"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33</a:t>
            </a:fld>
            <a:endParaRPr lang="en-US" dirty="0"/>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101600" y="1475991"/>
            <a:ext cx="4380535" cy="4501820"/>
            <a:chOff x="4928565" y="1556080"/>
            <a:chExt cx="3736959" cy="4079192"/>
          </a:xfrm>
        </p:grpSpPr>
        <p:pic>
          <p:nvPicPr>
            <p:cNvPr id="5" name="Picture 4" descr="F:\Study\ATMS\paper3\figure2_final.jpg"/>
            <p:cNvPicPr/>
            <p:nvPr/>
          </p:nvPicPr>
          <p:blipFill>
            <a:blip r:embed="rId3" cstate="print"/>
            <a:srcRect/>
            <a:stretch>
              <a:fillRect/>
            </a:stretch>
          </p:blipFill>
          <p:spPr bwMode="auto">
            <a:xfrm>
              <a:off x="5199309" y="1556080"/>
              <a:ext cx="3466215" cy="3621992"/>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7286957" y="3718737"/>
              <a:ext cx="885825" cy="696350"/>
            </a:xfrm>
            <a:prstGeom prst="rect">
              <a:avLst/>
            </a:prstGeom>
            <a:noFill/>
            <a:ln w="9525">
              <a:noFill/>
              <a:miter lim="800000"/>
              <a:headEnd/>
              <a:tailEnd/>
            </a:ln>
          </p:spPr>
        </p:pic>
        <p:pic>
          <p:nvPicPr>
            <p:cNvPr id="11" name="Picture 10"/>
            <p:cNvPicPr/>
            <p:nvPr/>
          </p:nvPicPr>
          <p:blipFill>
            <a:blip r:embed="rId5" cstate="print"/>
            <a:srcRect/>
            <a:stretch>
              <a:fillRect/>
            </a:stretch>
          </p:blipFill>
          <p:spPr bwMode="auto">
            <a:xfrm rot="16200000">
              <a:off x="4593285" y="3041255"/>
              <a:ext cx="914400" cy="243840"/>
            </a:xfrm>
            <a:prstGeom prst="rect">
              <a:avLst/>
            </a:prstGeom>
            <a:noFill/>
            <a:ln w="9525">
              <a:noFill/>
              <a:miter lim="800000"/>
              <a:headEnd/>
              <a:tailEnd/>
            </a:ln>
          </p:spPr>
        </p:pic>
        <p:graphicFrame>
          <p:nvGraphicFramePr>
            <p:cNvPr id="134153" name="Object 9"/>
            <p:cNvGraphicFramePr>
              <a:graphicFrameLocks noChangeAspect="1"/>
            </p:cNvGraphicFramePr>
            <p:nvPr/>
          </p:nvGraphicFramePr>
          <p:xfrm>
            <a:off x="6791657" y="5178072"/>
            <a:ext cx="831850" cy="457200"/>
          </p:xfrm>
          <a:graphic>
            <a:graphicData uri="http://schemas.openxmlformats.org/presentationml/2006/ole">
              <p:oleObj spid="_x0000_s134153" name="Equation" r:id="rId6" imgW="813600" imgH="447840" progId="Equation.DSMT4">
                <p:embed/>
              </p:oleObj>
            </a:graphicData>
          </a:graphic>
        </p:graphicFrame>
      </p:grpSp>
      <p:pic>
        <p:nvPicPr>
          <p:cNvPr id="25" name="Picture 2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482135" y="1262553"/>
            <a:ext cx="4661865" cy="4376248"/>
          </a:xfrm>
          <a:prstGeom prst="rect">
            <a:avLst/>
          </a:prstGeom>
        </p:spPr>
      </p:pic>
      <p:sp>
        <p:nvSpPr>
          <p:cNvPr id="28" name="TextBox 27"/>
          <p:cNvSpPr txBox="1"/>
          <p:nvPr/>
        </p:nvSpPr>
        <p:spPr>
          <a:xfrm>
            <a:off x="1193800" y="1148253"/>
            <a:ext cx="2920223" cy="369332"/>
          </a:xfrm>
          <a:prstGeom prst="rect">
            <a:avLst/>
          </a:prstGeom>
          <a:noFill/>
        </p:spPr>
        <p:txBody>
          <a:bodyPr wrap="none" rtlCol="0">
            <a:spAutoFit/>
          </a:bodyPr>
          <a:lstStyle/>
          <a:p>
            <a:r>
              <a:rPr lang="en-US" b="1" dirty="0" smtClean="0"/>
              <a:t>Error from RJ Approximation</a:t>
            </a:r>
            <a:endParaRPr lang="en-US" b="1" dirty="0"/>
          </a:p>
        </p:txBody>
      </p:sp>
      <p:sp>
        <p:nvSpPr>
          <p:cNvPr id="29" name="TextBox 28"/>
          <p:cNvSpPr txBox="1"/>
          <p:nvPr/>
        </p:nvSpPr>
        <p:spPr>
          <a:xfrm>
            <a:off x="5600700" y="1110153"/>
            <a:ext cx="2850204" cy="369332"/>
          </a:xfrm>
          <a:prstGeom prst="rect">
            <a:avLst/>
          </a:prstGeom>
          <a:noFill/>
        </p:spPr>
        <p:txBody>
          <a:bodyPr wrap="none" rtlCol="0">
            <a:spAutoFit/>
          </a:bodyPr>
          <a:lstStyle/>
          <a:p>
            <a:r>
              <a:rPr lang="en-US" b="1" dirty="0" smtClean="0"/>
              <a:t>ATMS Pitch Maneuver Data </a:t>
            </a:r>
            <a:endParaRPr lang="en-US" b="1" dirty="0"/>
          </a:p>
        </p:txBody>
      </p:sp>
      <p:sp>
        <p:nvSpPr>
          <p:cNvPr id="31" name="Rectangle 30"/>
          <p:cNvSpPr/>
          <p:nvPr/>
        </p:nvSpPr>
        <p:spPr>
          <a:xfrm>
            <a:off x="800100" y="5977811"/>
            <a:ext cx="7650804" cy="584775"/>
          </a:xfrm>
          <a:prstGeom prst="rect">
            <a:avLst/>
          </a:prstGeom>
          <a:solidFill>
            <a:srgbClr val="006600"/>
          </a:solidFill>
        </p:spPr>
        <p:txBody>
          <a:bodyPr wrap="square">
            <a:spAutoFit/>
          </a:bodyPr>
          <a:lstStyle/>
          <a:p>
            <a:r>
              <a:rPr lang="en-US" sz="1600" b="1" i="1" dirty="0" smtClean="0">
                <a:solidFill>
                  <a:schemeClr val="bg1"/>
                </a:solidFill>
              </a:rPr>
              <a:t>It is a mystery why Tb is  significantly than 2.73K. The bias is due probably to uses of Rayleigh Jeans approximation </a:t>
            </a:r>
            <a:endParaRPr lang="en-US" sz="1600" b="1" i="1" dirty="0">
              <a:solidFill>
                <a:schemeClr val="bg1"/>
              </a:solidFill>
            </a:endParaRPr>
          </a:p>
        </p:txBody>
      </p:sp>
      <p:sp>
        <p:nvSpPr>
          <p:cNvPr id="21" name="TextBox 20"/>
          <p:cNvSpPr txBox="1"/>
          <p:nvPr/>
        </p:nvSpPr>
        <p:spPr>
          <a:xfrm>
            <a:off x="5423610" y="65248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a:xfrm>
            <a:off x="625449" y="241969"/>
            <a:ext cx="7998289" cy="709092"/>
          </a:xfrm>
        </p:spPr>
        <p:txBody>
          <a:bodyPr anchor="t"/>
          <a:lstStyle/>
          <a:p>
            <a:r>
              <a:rPr lang="en-US" altLang="zh-CN" sz="2800" b="1" dirty="0" smtClean="0">
                <a:cs typeface="Calibri" pitchFamily="34" charset="0"/>
              </a:rPr>
              <a:t>Brightness Temperatures Simulated over Oceans </a:t>
            </a:r>
            <a:br>
              <a:rPr lang="en-US" altLang="zh-CN" sz="2800" b="1" dirty="0" smtClean="0">
                <a:cs typeface="Calibri" pitchFamily="34" charset="0"/>
              </a:rPr>
            </a:br>
            <a:endParaRPr lang="en-US" altLang="zh-CN" sz="1200" b="1" dirty="0" smtClean="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50" name="Rectangle 10"/>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51" name="Rectangle 11"/>
          <p:cNvSpPr>
            <a:spLocks noChangeArrowheads="1"/>
          </p:cNvSpPr>
          <p:nvPr/>
        </p:nvSpPr>
        <p:spPr bwMode="auto">
          <a:xfrm>
            <a:off x="0" y="1981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7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9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 name="Picture 33" descr="atms_polarization_all.png"/>
          <p:cNvPicPr>
            <a:picLocks noChangeAspect="1"/>
          </p:cNvPicPr>
          <p:nvPr/>
        </p:nvPicPr>
        <p:blipFill>
          <a:blip r:embed="rId2" cstate="print"/>
          <a:stretch>
            <a:fillRect/>
          </a:stretch>
        </p:blipFill>
        <p:spPr>
          <a:xfrm>
            <a:off x="165100" y="1219200"/>
            <a:ext cx="6191475" cy="5638800"/>
          </a:xfrm>
          <a:prstGeom prst="rect">
            <a:avLst/>
          </a:prstGeom>
        </p:spPr>
      </p:pic>
      <p:sp>
        <p:nvSpPr>
          <p:cNvPr id="25" name="Rectangle 24"/>
          <p:cNvSpPr/>
          <p:nvPr/>
        </p:nvSpPr>
        <p:spPr>
          <a:xfrm>
            <a:off x="6505549" y="1676618"/>
            <a:ext cx="2447951" cy="2554545"/>
          </a:xfrm>
          <a:prstGeom prst="rect">
            <a:avLst/>
          </a:prstGeom>
          <a:solidFill>
            <a:srgbClr val="006600"/>
          </a:solidFill>
        </p:spPr>
        <p:txBody>
          <a:bodyPr wrap="square">
            <a:spAutoFit/>
          </a:bodyPr>
          <a:lstStyle/>
          <a:p>
            <a:r>
              <a:rPr lang="en-US" sz="1600" b="1" i="1" dirty="0" smtClean="0">
                <a:solidFill>
                  <a:schemeClr val="bg1"/>
                </a:solidFill>
              </a:rPr>
              <a:t>For a scan angle ranging  from 15 to 45 degrees, ATMS brightness temperatures at ch1, 2, 3,4 and 16 are polarized over oceans. A conversion from TDR to SDR is  also ill-posted problem if the antenna has a significant spill-over effect</a:t>
            </a:r>
            <a:endParaRPr lang="en-US" sz="1600" b="1" i="1" dirty="0">
              <a:solidFill>
                <a:schemeClr val="bg1"/>
              </a:solidFill>
            </a:endParaRPr>
          </a:p>
        </p:txBody>
      </p:sp>
      <p:sp>
        <p:nvSpPr>
          <p:cNvPr id="26" name="TextBox 25"/>
          <p:cNvSpPr txBox="1"/>
          <p:nvPr/>
        </p:nvSpPr>
        <p:spPr>
          <a:xfrm>
            <a:off x="6555522" y="5180568"/>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322" y="179006"/>
            <a:ext cx="8458200" cy="685800"/>
          </a:xfrm>
        </p:spPr>
        <p:txBody>
          <a:bodyPr>
            <a:normAutofit/>
          </a:bodyPr>
          <a:lstStyle/>
          <a:p>
            <a:r>
              <a:rPr lang="en-US" sz="2800" b="1" dirty="0" smtClean="0"/>
              <a:t>ATMS Polarization Twist Angle</a:t>
            </a:r>
            <a:endParaRPr lang="en-US" sz="2800" b="1" dirty="0"/>
          </a:p>
        </p:txBody>
      </p:sp>
      <p:sp>
        <p:nvSpPr>
          <p:cNvPr id="7" name="TextBox 6"/>
          <p:cNvSpPr txBox="1"/>
          <p:nvPr/>
        </p:nvSpPr>
        <p:spPr>
          <a:xfrm>
            <a:off x="2133600" y="914400"/>
            <a:ext cx="5229725" cy="646331"/>
          </a:xfrm>
          <a:prstGeom prst="rect">
            <a:avLst/>
          </a:prstGeom>
          <a:noFill/>
        </p:spPr>
        <p:txBody>
          <a:bodyPr wrap="square" rtlCol="0">
            <a:spAutoFit/>
          </a:bodyPr>
          <a:lstStyle/>
          <a:p>
            <a:r>
              <a:rPr lang="en-US" dirty="0" smtClean="0"/>
              <a:t>Angular dependent bias (A-O) Dec, 16-22, 2011</a:t>
            </a:r>
          </a:p>
          <a:p>
            <a:r>
              <a:rPr lang="en-US" dirty="0" smtClean="0"/>
              <a:t>CRTM </a:t>
            </a:r>
            <a:r>
              <a:rPr lang="en-US" dirty="0" err="1" smtClean="0"/>
              <a:t>Sim</a:t>
            </a:r>
            <a:r>
              <a:rPr lang="en-US" dirty="0" smtClean="0"/>
              <a:t>: GSI analysis field ; OBS: ATMS TDR</a:t>
            </a:r>
            <a:endParaRPr lang="en-US" dirty="0"/>
          </a:p>
        </p:txBody>
      </p:sp>
      <p:pic>
        <p:nvPicPr>
          <p:cNvPr id="8" name="Picture 7" descr="idl.as.png"/>
          <p:cNvPicPr>
            <a:picLocks noChangeAspect="1"/>
          </p:cNvPicPr>
          <p:nvPr/>
        </p:nvPicPr>
        <p:blipFill>
          <a:blip r:embed="rId2" cstate="print"/>
          <a:srcRect l="8029" r="4015" b="2311"/>
          <a:stretch>
            <a:fillRect/>
          </a:stretch>
        </p:blipFill>
        <p:spPr>
          <a:xfrm>
            <a:off x="533400" y="1676399"/>
            <a:ext cx="3933054" cy="5058081"/>
          </a:xfrm>
          <a:prstGeom prst="rect">
            <a:avLst/>
          </a:prstGeom>
        </p:spPr>
      </p:pic>
      <p:pic>
        <p:nvPicPr>
          <p:cNvPr id="11" name="Picture 10" descr="idl.ds.png"/>
          <p:cNvPicPr>
            <a:picLocks noChangeAspect="1"/>
          </p:cNvPicPr>
          <p:nvPr/>
        </p:nvPicPr>
        <p:blipFill>
          <a:blip r:embed="rId3" cstate="print"/>
          <a:srcRect l="8029" r="4015" b="2311"/>
          <a:stretch>
            <a:fillRect/>
          </a:stretch>
        </p:blipFill>
        <p:spPr>
          <a:xfrm>
            <a:off x="4572000" y="1676400"/>
            <a:ext cx="3905854" cy="5023101"/>
          </a:xfrm>
          <a:prstGeom prst="rect">
            <a:avLst/>
          </a:prstGeom>
        </p:spPr>
      </p:pic>
      <p:sp>
        <p:nvSpPr>
          <p:cNvPr id="12" name="TextBox 11"/>
          <p:cNvSpPr txBox="1"/>
          <p:nvPr/>
        </p:nvSpPr>
        <p:spPr>
          <a:xfrm>
            <a:off x="2895600" y="1981200"/>
            <a:ext cx="1518557" cy="461665"/>
          </a:xfrm>
          <a:prstGeom prst="rect">
            <a:avLst/>
          </a:prstGeom>
          <a:noFill/>
        </p:spPr>
        <p:txBody>
          <a:bodyPr wrap="none" rtlCol="0">
            <a:spAutoFit/>
          </a:bodyPr>
          <a:lstStyle/>
          <a:p>
            <a:r>
              <a:rPr lang="en-US" sz="1200" b="1" baseline="30000" dirty="0" smtClean="0"/>
              <a:t>____</a:t>
            </a:r>
            <a:r>
              <a:rPr lang="en-US" sz="1200" b="1" dirty="0" smtClean="0"/>
              <a:t> </a:t>
            </a:r>
            <a:r>
              <a:rPr lang="en-US" sz="1200" dirty="0" smtClean="0"/>
              <a:t>91</a:t>
            </a:r>
            <a:r>
              <a:rPr lang="en-US" sz="1200" baseline="30000" dirty="0" smtClean="0"/>
              <a:t>o</a:t>
            </a:r>
            <a:r>
              <a:rPr lang="en-US" sz="1200" dirty="0" smtClean="0"/>
              <a:t> misalignment</a:t>
            </a:r>
          </a:p>
          <a:p>
            <a:r>
              <a:rPr lang="en-US" sz="1200" dirty="0" smtClean="0"/>
              <a:t>---- 92</a:t>
            </a:r>
            <a:r>
              <a:rPr lang="en-US" sz="1200" baseline="30000" dirty="0" smtClean="0"/>
              <a:t>o</a:t>
            </a:r>
            <a:r>
              <a:rPr lang="en-US" sz="1200" dirty="0" smtClean="0"/>
              <a:t> misalignment</a:t>
            </a:r>
            <a:endParaRPr lang="en-US" sz="1200" dirty="0"/>
          </a:p>
        </p:txBody>
      </p:sp>
      <p:cxnSp>
        <p:nvCxnSpPr>
          <p:cNvPr id="13" name="Straight Arrow Connector 12"/>
          <p:cNvCxnSpPr/>
          <p:nvPr/>
        </p:nvCxnSpPr>
        <p:spPr bwMode="auto">
          <a:xfrm flipH="1">
            <a:off x="5105400" y="2133600"/>
            <a:ext cx="533400" cy="3810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4" name="TextBox 13"/>
          <p:cNvSpPr txBox="1"/>
          <p:nvPr/>
        </p:nvSpPr>
        <p:spPr>
          <a:xfrm>
            <a:off x="5562600" y="1905000"/>
            <a:ext cx="2208746" cy="338554"/>
          </a:xfrm>
          <a:prstGeom prst="rect">
            <a:avLst/>
          </a:prstGeom>
          <a:noFill/>
        </p:spPr>
        <p:txBody>
          <a:bodyPr wrap="none" rtlCol="0">
            <a:spAutoFit/>
          </a:bodyPr>
          <a:lstStyle/>
          <a:p>
            <a:r>
              <a:rPr lang="en-US" b="1" dirty="0" smtClean="0">
                <a:solidFill>
                  <a:srgbClr val="C00000"/>
                </a:solidFill>
              </a:rPr>
              <a:t>2 degree misalignment </a:t>
            </a:r>
            <a:endParaRPr lang="en-US" b="1" dirty="0">
              <a:solidFill>
                <a:srgbClr val="C00000"/>
              </a:solidFill>
            </a:endParaRPr>
          </a:p>
        </p:txBody>
      </p:sp>
      <p:cxnSp>
        <p:nvCxnSpPr>
          <p:cNvPr id="15" name="Straight Arrow Connector 14"/>
          <p:cNvCxnSpPr/>
          <p:nvPr/>
        </p:nvCxnSpPr>
        <p:spPr bwMode="auto">
          <a:xfrm flipH="1">
            <a:off x="5105400" y="2362200"/>
            <a:ext cx="838200" cy="3048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8" name="TextBox 17"/>
          <p:cNvSpPr txBox="1"/>
          <p:nvPr/>
        </p:nvSpPr>
        <p:spPr>
          <a:xfrm>
            <a:off x="5944654" y="2176046"/>
            <a:ext cx="2208746" cy="338554"/>
          </a:xfrm>
          <a:prstGeom prst="rect">
            <a:avLst/>
          </a:prstGeom>
          <a:noFill/>
        </p:spPr>
        <p:txBody>
          <a:bodyPr wrap="none" rtlCol="0">
            <a:spAutoFit/>
          </a:bodyPr>
          <a:lstStyle/>
          <a:p>
            <a:r>
              <a:rPr lang="en-US" b="1" dirty="0" smtClean="0">
                <a:solidFill>
                  <a:srgbClr val="C00000"/>
                </a:solidFill>
              </a:rPr>
              <a:t>1 degree misalignment </a:t>
            </a:r>
            <a:endParaRPr lang="en-US" b="1" dirty="0">
              <a:solidFill>
                <a:srgbClr val="C00000"/>
              </a:solidFill>
            </a:endParaRPr>
          </a:p>
        </p:txBody>
      </p:sp>
      <p:sp>
        <p:nvSpPr>
          <p:cNvPr id="16" name="TextBox 15"/>
          <p:cNvSpPr txBox="1"/>
          <p:nvPr/>
        </p:nvSpPr>
        <p:spPr>
          <a:xfrm>
            <a:off x="3785310" y="65121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stimg_rebuilt_atms_chan01_to_chan16_zoom.png"/>
          <p:cNvPicPr>
            <a:picLocks noChangeAspect="1"/>
          </p:cNvPicPr>
          <p:nvPr/>
        </p:nvPicPr>
        <p:blipFill>
          <a:blip r:embed="rId2" cstate="print"/>
          <a:stretch>
            <a:fillRect/>
          </a:stretch>
        </p:blipFill>
        <p:spPr>
          <a:xfrm>
            <a:off x="4792678" y="1674755"/>
            <a:ext cx="4117407" cy="5127659"/>
          </a:xfrm>
          <a:prstGeom prst="rect">
            <a:avLst/>
          </a:prstGeom>
        </p:spPr>
      </p:pic>
      <p:pic>
        <p:nvPicPr>
          <p:cNvPr id="17" name="Picture 16" descr="testimg_raw_atms_chan01_zoom.png"/>
          <p:cNvPicPr>
            <a:picLocks noChangeAspect="1"/>
          </p:cNvPicPr>
          <p:nvPr/>
        </p:nvPicPr>
        <p:blipFill>
          <a:blip r:embed="rId3" cstate="print"/>
          <a:stretch>
            <a:fillRect/>
          </a:stretch>
        </p:blipFill>
        <p:spPr>
          <a:xfrm>
            <a:off x="446566" y="1583367"/>
            <a:ext cx="4240829" cy="5259362"/>
          </a:xfrm>
          <a:prstGeom prst="rect">
            <a:avLst/>
          </a:prstGeom>
        </p:spPr>
      </p:pic>
      <p:sp>
        <p:nvSpPr>
          <p:cNvPr id="13" name="TextBox 12"/>
          <p:cNvSpPr txBox="1"/>
          <p:nvPr/>
        </p:nvSpPr>
        <p:spPr>
          <a:xfrm>
            <a:off x="686895" y="228600"/>
            <a:ext cx="8001000" cy="523220"/>
          </a:xfrm>
          <a:prstGeom prst="rect">
            <a:avLst/>
          </a:prstGeom>
          <a:noFill/>
        </p:spPr>
        <p:txBody>
          <a:bodyPr wrap="square" rtlCol="0">
            <a:spAutoFit/>
          </a:bodyPr>
          <a:lstStyle/>
          <a:p>
            <a:pPr algn="ctr"/>
            <a:r>
              <a:rPr lang="en-US" sz="2800" b="1" dirty="0" smtClean="0"/>
              <a:t>ATMS De-convolution from Low to High Resolution </a:t>
            </a:r>
            <a:endParaRPr lang="en-US" sz="2800" b="1" dirty="0"/>
          </a:p>
        </p:txBody>
      </p:sp>
      <p:sp>
        <p:nvSpPr>
          <p:cNvPr id="14" name="TextBox 13"/>
          <p:cNvSpPr txBox="1"/>
          <p:nvPr/>
        </p:nvSpPr>
        <p:spPr>
          <a:xfrm>
            <a:off x="1342861" y="1574027"/>
            <a:ext cx="2362200" cy="369332"/>
          </a:xfrm>
          <a:prstGeom prst="rect">
            <a:avLst/>
          </a:prstGeom>
          <a:noFill/>
        </p:spPr>
        <p:txBody>
          <a:bodyPr wrap="square" rtlCol="0">
            <a:spAutoFit/>
          </a:bodyPr>
          <a:lstStyle/>
          <a:p>
            <a:pPr algn="ctr"/>
            <a:r>
              <a:rPr lang="en-US" b="1" dirty="0" smtClean="0"/>
              <a:t>Raw 23 Tb (5.2 degree)</a:t>
            </a:r>
            <a:endParaRPr lang="en-US" b="1" dirty="0"/>
          </a:p>
        </p:txBody>
      </p:sp>
      <p:sp>
        <p:nvSpPr>
          <p:cNvPr id="15" name="TextBox 14"/>
          <p:cNvSpPr txBox="1"/>
          <p:nvPr/>
        </p:nvSpPr>
        <p:spPr>
          <a:xfrm>
            <a:off x="5532417" y="1556074"/>
            <a:ext cx="3049603" cy="369332"/>
          </a:xfrm>
          <a:prstGeom prst="rect">
            <a:avLst/>
          </a:prstGeom>
          <a:noFill/>
        </p:spPr>
        <p:txBody>
          <a:bodyPr wrap="square" rtlCol="0">
            <a:spAutoFit/>
          </a:bodyPr>
          <a:lstStyle/>
          <a:p>
            <a:pPr algn="ctr"/>
            <a:r>
              <a:rPr lang="en-US" b="1" dirty="0" err="1" smtClean="0">
                <a:solidFill>
                  <a:srgbClr val="FF0000"/>
                </a:solidFill>
              </a:rPr>
              <a:t>Resampled</a:t>
            </a:r>
            <a:r>
              <a:rPr lang="en-US" b="1" dirty="0" smtClean="0">
                <a:solidFill>
                  <a:srgbClr val="FF0000"/>
                </a:solidFill>
              </a:rPr>
              <a:t> 23 Tb( 2.2 degree) </a:t>
            </a:r>
            <a:endParaRPr lang="en-US" b="1" dirty="0">
              <a:solidFill>
                <a:srgbClr val="FF0000"/>
              </a:solidFill>
            </a:endParaRPr>
          </a:p>
        </p:txBody>
      </p:sp>
      <p:sp>
        <p:nvSpPr>
          <p:cNvPr id="7" name="TextBox 6"/>
          <p:cNvSpPr txBox="1"/>
          <p:nvPr/>
        </p:nvSpPr>
        <p:spPr>
          <a:xfrm>
            <a:off x="3785310" y="64740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stimg_target_atms_chan16.png"/>
          <p:cNvPicPr>
            <a:picLocks noChangeAspect="1"/>
          </p:cNvPicPr>
          <p:nvPr/>
        </p:nvPicPr>
        <p:blipFill>
          <a:blip r:embed="rId2" cstate="print"/>
          <a:stretch>
            <a:fillRect/>
          </a:stretch>
        </p:blipFill>
        <p:spPr>
          <a:xfrm>
            <a:off x="180761" y="1297536"/>
            <a:ext cx="3923414" cy="5171429"/>
          </a:xfrm>
          <a:prstGeom prst="rect">
            <a:avLst/>
          </a:prstGeom>
        </p:spPr>
      </p:pic>
      <p:pic>
        <p:nvPicPr>
          <p:cNvPr id="10" name="Picture 9" descr="testimg_rebuilt_atms_chan16_to_chan01.png"/>
          <p:cNvPicPr>
            <a:picLocks noChangeAspect="1"/>
          </p:cNvPicPr>
          <p:nvPr/>
        </p:nvPicPr>
        <p:blipFill>
          <a:blip r:embed="rId3" cstate="print"/>
          <a:stretch>
            <a:fillRect/>
          </a:stretch>
        </p:blipFill>
        <p:spPr>
          <a:xfrm>
            <a:off x="4884952" y="1297536"/>
            <a:ext cx="4035764" cy="5142857"/>
          </a:xfrm>
          <a:prstGeom prst="rect">
            <a:avLst/>
          </a:prstGeom>
        </p:spPr>
      </p:pic>
      <p:sp>
        <p:nvSpPr>
          <p:cNvPr id="4" name="TextBox 3"/>
          <p:cNvSpPr txBox="1"/>
          <p:nvPr/>
        </p:nvSpPr>
        <p:spPr>
          <a:xfrm>
            <a:off x="609600" y="228600"/>
            <a:ext cx="8001000" cy="523220"/>
          </a:xfrm>
          <a:prstGeom prst="rect">
            <a:avLst/>
          </a:prstGeom>
          <a:noFill/>
        </p:spPr>
        <p:txBody>
          <a:bodyPr wrap="square" rtlCol="0">
            <a:spAutoFit/>
          </a:bodyPr>
          <a:lstStyle/>
          <a:p>
            <a:pPr algn="ctr"/>
            <a:r>
              <a:rPr lang="en-US" sz="2800" b="1" dirty="0" smtClean="0"/>
              <a:t>ATMS Convolution from High to Low Resolution </a:t>
            </a:r>
            <a:endParaRPr lang="en-US" sz="2800" b="1" dirty="0"/>
          </a:p>
        </p:txBody>
      </p:sp>
      <p:sp>
        <p:nvSpPr>
          <p:cNvPr id="6" name="TextBox 5"/>
          <p:cNvSpPr txBox="1"/>
          <p:nvPr/>
        </p:nvSpPr>
        <p:spPr>
          <a:xfrm>
            <a:off x="883866" y="1297536"/>
            <a:ext cx="2859218" cy="369332"/>
          </a:xfrm>
          <a:prstGeom prst="rect">
            <a:avLst/>
          </a:prstGeom>
          <a:noFill/>
        </p:spPr>
        <p:txBody>
          <a:bodyPr wrap="square" rtlCol="0">
            <a:spAutoFit/>
          </a:bodyPr>
          <a:lstStyle/>
          <a:p>
            <a:pPr algn="ctr"/>
            <a:r>
              <a:rPr lang="en-US" b="1" dirty="0" smtClean="0"/>
              <a:t>Raw 89 GHz Tb (2.2 degree)</a:t>
            </a:r>
            <a:endParaRPr lang="en-US" b="1" dirty="0"/>
          </a:p>
        </p:txBody>
      </p:sp>
      <p:sp>
        <p:nvSpPr>
          <p:cNvPr id="7" name="TextBox 6"/>
          <p:cNvSpPr txBox="1"/>
          <p:nvPr/>
        </p:nvSpPr>
        <p:spPr>
          <a:xfrm>
            <a:off x="5428648" y="1297536"/>
            <a:ext cx="3181951" cy="369332"/>
          </a:xfrm>
          <a:prstGeom prst="rect">
            <a:avLst/>
          </a:prstGeom>
          <a:noFill/>
        </p:spPr>
        <p:txBody>
          <a:bodyPr wrap="square" rtlCol="0">
            <a:spAutoFit/>
          </a:bodyPr>
          <a:lstStyle/>
          <a:p>
            <a:pPr algn="ctr"/>
            <a:r>
              <a:rPr lang="en-US" b="1" dirty="0" err="1" smtClean="0">
                <a:solidFill>
                  <a:srgbClr val="FF0000"/>
                </a:solidFill>
              </a:rPr>
              <a:t>Resampled</a:t>
            </a:r>
            <a:r>
              <a:rPr lang="en-US" b="1" dirty="0" smtClean="0">
                <a:solidFill>
                  <a:srgbClr val="FF0000"/>
                </a:solidFill>
              </a:rPr>
              <a:t> 89 Tb( 5.2 degree) </a:t>
            </a:r>
            <a:endParaRPr lang="en-US" b="1" dirty="0">
              <a:solidFill>
                <a:srgbClr val="FF0000"/>
              </a:solidFill>
            </a:endParaRPr>
          </a:p>
        </p:txBody>
      </p:sp>
      <p:sp>
        <p:nvSpPr>
          <p:cNvPr id="8" name="TextBox 7"/>
          <p:cNvSpPr txBox="1"/>
          <p:nvPr/>
        </p:nvSpPr>
        <p:spPr>
          <a:xfrm>
            <a:off x="3429710" y="6347019"/>
            <a:ext cx="2263825" cy="369332"/>
          </a:xfrm>
          <a:prstGeom prst="rect">
            <a:avLst/>
          </a:prstGeom>
          <a:noFill/>
        </p:spPr>
        <p:txBody>
          <a:bodyPr wrap="none" rtlCol="0">
            <a:spAutoFit/>
          </a:bodyPr>
          <a:lstStyle/>
          <a:p>
            <a:r>
              <a:rPr lang="en-US" i="1" dirty="0" smtClean="0">
                <a:solidFill>
                  <a:srgbClr val="002060"/>
                </a:solidFill>
              </a:rPr>
              <a:t>Slide courtesy of  STAR</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38</a:t>
            </a:fld>
            <a:endParaRPr lang="en-US" dirty="0"/>
          </a:p>
        </p:txBody>
      </p:sp>
      <p:sp>
        <p:nvSpPr>
          <p:cNvPr id="5" name="Title 1"/>
          <p:cNvSpPr txBox="1">
            <a:spLocks/>
          </p:cNvSpPr>
          <p:nvPr/>
        </p:nvSpPr>
        <p:spPr>
          <a:xfrm>
            <a:off x="609600" y="25075"/>
            <a:ext cx="8229600" cy="822960"/>
          </a:xfrm>
          <a:prstGeom prst="rect">
            <a:avLst/>
          </a:prstGeom>
        </p:spPr>
        <p:txBody>
          <a:bodyPr vert="horz" lIns="91440" tIns="45720" rIns="91440" bIns="45720" rtlCol="0" anchor="ctr" anchorCtr="1">
            <a:normAutofit/>
          </a:bodyPr>
          <a:lstStyle/>
          <a:p>
            <a:pPr lvl="0" algn="ctr" defTabSz="914400">
              <a:spcBef>
                <a:spcPct val="0"/>
              </a:spcBef>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ATMS TDR Stripping Noise</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5397500" y="5791200"/>
            <a:ext cx="3441700" cy="646331"/>
          </a:xfrm>
          <a:prstGeom prst="rect">
            <a:avLst/>
          </a:prstGeom>
          <a:noFill/>
        </p:spPr>
        <p:txBody>
          <a:bodyPr wrap="square" rtlCol="0">
            <a:spAutoFit/>
          </a:bodyPr>
          <a:lstStyle/>
          <a:p>
            <a:r>
              <a:rPr lang="en-US" dirty="0" smtClean="0">
                <a:solidFill>
                  <a:schemeClr val="bg1"/>
                </a:solidFill>
              </a:rPr>
              <a:t>NPP SNO w/ AQUA</a:t>
            </a:r>
          </a:p>
          <a:p>
            <a:r>
              <a:rPr lang="en-US" dirty="0" smtClean="0">
                <a:solidFill>
                  <a:schemeClr val="bg1"/>
                </a:solidFill>
              </a:rPr>
              <a:t>2 Nov 2011 21:17:40.000</a:t>
            </a:r>
            <a:endParaRPr lang="en-US" dirty="0">
              <a:solidFill>
                <a:schemeClr val="bg1"/>
              </a:solidFill>
            </a:endParaRPr>
          </a:p>
        </p:txBody>
      </p:sp>
      <p:sp>
        <p:nvSpPr>
          <p:cNvPr id="7" name="Content Placeholder 2"/>
          <p:cNvSpPr>
            <a:spLocks noGrp="1"/>
          </p:cNvSpPr>
          <p:nvPr>
            <p:ph idx="1"/>
          </p:nvPr>
        </p:nvSpPr>
        <p:spPr>
          <a:xfrm>
            <a:off x="223838" y="1097279"/>
            <a:ext cx="8615362" cy="5398411"/>
          </a:xfrm>
        </p:spPr>
        <p:txBody>
          <a:bodyPr>
            <a:normAutofit/>
          </a:bodyPr>
          <a:lstStyle/>
          <a:p>
            <a:pPr marL="285750" indent="-223838"/>
            <a:r>
              <a:rPr lang="en-US" sz="1800" dirty="0" smtClean="0"/>
              <a:t>Striping is caused by ATMS SDR calibration noise, specifically the noise in the warm counts. Contributions to the overall calibration noise from cold counts and PRT readings are much smaller</a:t>
            </a:r>
          </a:p>
          <a:p>
            <a:pPr marL="285750" indent="-223838"/>
            <a:r>
              <a:rPr lang="en-US" sz="1800" dirty="0" smtClean="0"/>
              <a:t>The level of the striping noise is insignificant and well within ATMS SDR noise spec level</a:t>
            </a:r>
          </a:p>
        </p:txBody>
      </p:sp>
      <p:pic>
        <p:nvPicPr>
          <p:cNvPr id="8" name="Picture 2"/>
          <p:cNvPicPr>
            <a:picLocks noChangeAspect="1" noChangeArrowheads="1"/>
          </p:cNvPicPr>
          <p:nvPr/>
        </p:nvPicPr>
        <p:blipFill>
          <a:blip r:embed="rId2" cstate="print"/>
          <a:srcRect l="26455" t="9745" r="38091" b="51418"/>
          <a:stretch>
            <a:fillRect/>
          </a:stretch>
        </p:blipFill>
        <p:spPr bwMode="auto">
          <a:xfrm>
            <a:off x="1129553" y="2885940"/>
            <a:ext cx="6490549" cy="3192131"/>
          </a:xfrm>
          <a:prstGeom prst="rect">
            <a:avLst/>
          </a:prstGeom>
          <a:noFill/>
          <a:ln w="9525">
            <a:noFill/>
            <a:miter lim="800000"/>
            <a:headEnd/>
            <a:tailEnd/>
          </a:ln>
        </p:spPr>
      </p:pic>
      <p:sp>
        <p:nvSpPr>
          <p:cNvPr id="9" name="TextBox 8"/>
          <p:cNvSpPr txBox="1"/>
          <p:nvPr/>
        </p:nvSpPr>
        <p:spPr>
          <a:xfrm>
            <a:off x="826861" y="2608941"/>
            <a:ext cx="7762875" cy="276999"/>
          </a:xfrm>
          <a:prstGeom prst="rect">
            <a:avLst/>
          </a:prstGeom>
          <a:noFill/>
        </p:spPr>
        <p:txBody>
          <a:bodyPr wrap="square" rtlCol="0">
            <a:spAutoFit/>
          </a:bodyPr>
          <a:lstStyle/>
          <a:p>
            <a:pPr algn="ctr"/>
            <a:r>
              <a:rPr lang="en-US" sz="1200" dirty="0" smtClean="0"/>
              <a:t>ATMS Brightness Temperature Difference: Simulated – Observed</a:t>
            </a:r>
          </a:p>
        </p:txBody>
      </p:sp>
      <p:sp>
        <p:nvSpPr>
          <p:cNvPr id="10" name="TextBox 9"/>
          <p:cNvSpPr txBox="1"/>
          <p:nvPr/>
        </p:nvSpPr>
        <p:spPr>
          <a:xfrm>
            <a:off x="5423610" y="6347019"/>
            <a:ext cx="2340128" cy="369332"/>
          </a:xfrm>
          <a:prstGeom prst="rect">
            <a:avLst/>
          </a:prstGeom>
          <a:noFill/>
        </p:spPr>
        <p:txBody>
          <a:bodyPr wrap="none" rtlCol="0">
            <a:spAutoFit/>
          </a:bodyPr>
          <a:lstStyle/>
          <a:p>
            <a:r>
              <a:rPr lang="en-US" i="1" dirty="0" smtClean="0">
                <a:solidFill>
                  <a:srgbClr val="002060"/>
                </a:solidFill>
              </a:rPr>
              <a:t>Slide courtesy of  NGAS</a:t>
            </a:r>
            <a:endParaRPr lang="en-US" i="1" dirty="0">
              <a:solidFill>
                <a:srgbClr val="002060"/>
              </a:solidFill>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19"/>
            <a:ext cx="8229600" cy="822960"/>
          </a:xfrm>
        </p:spPr>
        <p:txBody>
          <a:bodyPr>
            <a:normAutofit/>
          </a:bodyPr>
          <a:lstStyle/>
          <a:p>
            <a:r>
              <a:rPr lang="en-US" sz="2800" b="1" dirty="0" smtClean="0"/>
              <a:t>Path Forward </a:t>
            </a:r>
            <a:endParaRPr lang="en-US" sz="2800" b="1" dirty="0"/>
          </a:p>
        </p:txBody>
      </p:sp>
      <p:sp>
        <p:nvSpPr>
          <p:cNvPr id="3" name="Content Placeholder 2"/>
          <p:cNvSpPr>
            <a:spLocks noGrp="1"/>
          </p:cNvSpPr>
          <p:nvPr>
            <p:ph idx="1"/>
          </p:nvPr>
        </p:nvSpPr>
        <p:spPr>
          <a:xfrm>
            <a:off x="391098" y="1385952"/>
            <a:ext cx="8295702" cy="3859148"/>
          </a:xfrm>
        </p:spPr>
        <p:txBody>
          <a:bodyPr>
            <a:normAutofit/>
          </a:bodyPr>
          <a:lstStyle/>
          <a:p>
            <a:pPr marL="342900" lvl="1" indent="-342900">
              <a:buFont typeface="Arial" pitchFamily="34" charset="0"/>
              <a:buChar char="•"/>
            </a:pPr>
            <a:r>
              <a:rPr lang="en-US" sz="2000" dirty="0" smtClean="0"/>
              <a:t>Update ATMS scan bias corrections for TDR to SDR conversion using the ATMS antenna efficiency and pitch maneuver  data </a:t>
            </a:r>
          </a:p>
          <a:p>
            <a:pPr marL="342900" lvl="1" indent="-342900">
              <a:buFont typeface="Arial" pitchFamily="34" charset="0"/>
              <a:buChar char="•"/>
            </a:pPr>
            <a:endParaRPr lang="en-US" sz="2000" dirty="0" smtClean="0"/>
          </a:p>
          <a:p>
            <a:pPr marL="342900" lvl="1" indent="-342900">
              <a:buFont typeface="Arial" pitchFamily="34" charset="0"/>
              <a:buChar char="•"/>
            </a:pPr>
            <a:r>
              <a:rPr lang="en-US" sz="2000" dirty="0" smtClean="0"/>
              <a:t>Work with NGES to better characterize ATMS antenna  (side-lobe, </a:t>
            </a:r>
            <a:r>
              <a:rPr lang="en-US" sz="2000" dirty="0" err="1" smtClean="0"/>
              <a:t>xpol</a:t>
            </a:r>
            <a:r>
              <a:rPr lang="en-US" sz="2000" dirty="0" smtClean="0"/>
              <a:t> spill-over, polarization twist angle) for J1/J2  mission </a:t>
            </a:r>
          </a:p>
          <a:p>
            <a:pPr marL="342900" lvl="1" indent="-342900">
              <a:buFont typeface="Arial" pitchFamily="34" charset="0"/>
              <a:buChar char="•"/>
            </a:pPr>
            <a:endParaRPr lang="en-US" sz="2000" dirty="0" smtClean="0"/>
          </a:p>
          <a:p>
            <a:pPr marL="342900" lvl="1" indent="-342900">
              <a:buFont typeface="Arial" pitchFamily="34" charset="0"/>
              <a:buChar char="•"/>
            </a:pPr>
            <a:r>
              <a:rPr lang="en-US" sz="2000" dirty="0" smtClean="0"/>
              <a:t>Revise  ATMS radiometric calibration in full radiance to make  the SDR data consistent with NOAA heritage approach </a:t>
            </a:r>
          </a:p>
          <a:p>
            <a:pPr marL="342900" lvl="1" indent="-342900">
              <a:buFont typeface="Arial" pitchFamily="34" charset="0"/>
              <a:buChar char="•"/>
            </a:pPr>
            <a:endParaRPr lang="en-US" sz="2000" dirty="0" smtClean="0"/>
          </a:p>
          <a:p>
            <a:pPr marL="342900" lvl="1" indent="-342900">
              <a:buFont typeface="Arial" pitchFamily="34" charset="0"/>
              <a:buChar char="•"/>
            </a:pPr>
            <a:r>
              <a:rPr lang="en-US" sz="2000" dirty="0" smtClean="0"/>
              <a:t>Develop channel-dependent averaging of  warm counts  for reducing stripping </a:t>
            </a:r>
          </a:p>
          <a:p>
            <a:pPr marL="342900" lvl="1" indent="-342900">
              <a:buNone/>
            </a:pPr>
            <a:endParaRPr lang="en-US" sz="2000" dirty="0" smtClean="0"/>
          </a:p>
          <a:p>
            <a:pPr marL="342900" lvl="1" indent="-342900">
              <a:buFont typeface="Arial" pitchFamily="34" charset="0"/>
              <a:buChar char="•"/>
            </a:pPr>
            <a:endParaRPr lang="en-US" sz="2000" dirty="0" smtClean="0"/>
          </a:p>
          <a:p>
            <a:pPr>
              <a:buNone/>
            </a:pPr>
            <a:endParaRPr lang="en-US" sz="2000" dirty="0" smtClean="0"/>
          </a:p>
          <a:p>
            <a:pPr>
              <a:buNone/>
            </a:pPr>
            <a:endParaRPr lang="en-US" sz="2000" dirty="0" smtClean="0"/>
          </a:p>
          <a:p>
            <a:endParaRPr lang="en-US" sz="2000" dirty="0" smtClean="0"/>
          </a:p>
          <a:p>
            <a:pPr>
              <a:buNone/>
            </a:pPr>
            <a:endParaRPr lang="en-US" sz="20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39</a:t>
            </a:fld>
            <a:endParaRPr lang="en-US"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ATMS Calibration Requirements </a:t>
            </a:r>
            <a:endParaRPr lang="en-US" sz="2800" b="1" dirty="0">
              <a:latin typeface="+mn-lt"/>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pPr/>
              <a:t>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47741447"/>
              </p:ext>
            </p:extLst>
          </p:nvPr>
        </p:nvGraphicFramePr>
        <p:xfrm>
          <a:off x="1405465" y="988479"/>
          <a:ext cx="6248402" cy="5316543"/>
        </p:xfrm>
        <a:graphic>
          <a:graphicData uri="http://schemas.openxmlformats.org/drawingml/2006/table">
            <a:tbl>
              <a:tblPr firstRow="1" firstCol="1" bandRow="1">
                <a:tableStyleId>{5C22544A-7EE6-4342-B048-85BDC9FD1C3A}</a:tableStyleId>
              </a:tblPr>
              <a:tblGrid>
                <a:gridCol w="338668"/>
                <a:gridCol w="947286"/>
                <a:gridCol w="930299"/>
                <a:gridCol w="717766"/>
                <a:gridCol w="675261"/>
                <a:gridCol w="683332"/>
                <a:gridCol w="753816"/>
                <a:gridCol w="575440"/>
                <a:gridCol w="626534"/>
              </a:tblGrid>
              <a:tr h="383120">
                <a:tc>
                  <a:txBody>
                    <a:bodyPr/>
                    <a:lstStyle/>
                    <a:p>
                      <a:pPr marL="0" marR="0" algn="ctr">
                        <a:lnSpc>
                          <a:spcPct val="115000"/>
                        </a:lnSpc>
                        <a:spcBef>
                          <a:spcPts val="0"/>
                        </a:spcBef>
                        <a:spcAft>
                          <a:spcPts val="1000"/>
                        </a:spcAft>
                      </a:pPr>
                      <a:r>
                        <a:rPr lang="en-US" sz="1000" dirty="0">
                          <a:effectLst/>
                          <a:latin typeface="+mn-lt"/>
                        </a:rPr>
                        <a:t>#</a:t>
                      </a:r>
                      <a:endParaRPr lang="en-US" sz="1000" dirty="0">
                        <a:effectLst/>
                        <a:latin typeface="+mn-lt"/>
                        <a:ea typeface="Calibri"/>
                        <a:cs typeface="Times New Roman"/>
                      </a:endParaRPr>
                    </a:p>
                  </a:txBody>
                  <a:tcPr marL="37532" marR="37532" marT="5774" marB="0" anchor="ctr"/>
                </a:tc>
                <a:tc>
                  <a:txBody>
                    <a:bodyPr/>
                    <a:lstStyle/>
                    <a:p>
                      <a:pPr marL="0" marR="0" algn="ctr">
                        <a:lnSpc>
                          <a:spcPct val="100000"/>
                        </a:lnSpc>
                        <a:spcBef>
                          <a:spcPts val="0"/>
                        </a:spcBef>
                        <a:spcAft>
                          <a:spcPts val="0"/>
                        </a:spcAft>
                      </a:pPr>
                      <a:r>
                        <a:rPr lang="en-US" sz="1000" dirty="0">
                          <a:effectLst/>
                          <a:latin typeface="+mn-lt"/>
                        </a:rPr>
                        <a:t>Channel</a:t>
                      </a:r>
                    </a:p>
                    <a:p>
                      <a:pPr marL="0" marR="0" algn="ctr">
                        <a:lnSpc>
                          <a:spcPct val="100000"/>
                        </a:lnSpc>
                        <a:spcBef>
                          <a:spcPts val="0"/>
                        </a:spcBef>
                        <a:spcAft>
                          <a:spcPts val="0"/>
                        </a:spcAft>
                      </a:pPr>
                      <a:r>
                        <a:rPr lang="en-US" sz="1000" dirty="0">
                          <a:effectLst/>
                          <a:latin typeface="+mn-lt"/>
                        </a:rPr>
                        <a:t>Freq.(MHz)</a:t>
                      </a:r>
                      <a:endParaRPr lang="en-US" sz="1000" dirty="0">
                        <a:effectLst/>
                        <a:latin typeface="+mn-lt"/>
                        <a:ea typeface="Calibri"/>
                        <a:cs typeface="Times New Roman"/>
                      </a:endParaRPr>
                    </a:p>
                  </a:txBody>
                  <a:tcPr marL="37532" marR="37532" marT="5774" marB="0" anchor="ctr"/>
                </a:tc>
                <a:tc>
                  <a:txBody>
                    <a:bodyPr/>
                    <a:lstStyle/>
                    <a:p>
                      <a:pPr marL="0" marR="0" algn="ctr">
                        <a:lnSpc>
                          <a:spcPct val="100000"/>
                        </a:lnSpc>
                        <a:spcBef>
                          <a:spcPts val="0"/>
                        </a:spcBef>
                        <a:spcAft>
                          <a:spcPts val="0"/>
                        </a:spcAft>
                      </a:pPr>
                      <a:r>
                        <a:rPr lang="en-US" sz="1000" dirty="0" smtClean="0">
                          <a:effectLst/>
                          <a:latin typeface="+mn-lt"/>
                          <a:ea typeface="Calibri"/>
                          <a:cs typeface="Times New Roman"/>
                        </a:rPr>
                        <a:t>Polarization</a:t>
                      </a:r>
                      <a:endParaRPr lang="en-US" sz="1000" dirty="0">
                        <a:effectLst/>
                        <a:latin typeface="+mn-lt"/>
                        <a:ea typeface="Calibri"/>
                        <a:cs typeface="Times New Roman"/>
                      </a:endParaRPr>
                    </a:p>
                  </a:txBody>
                  <a:tcPr marL="37532" marR="37532" marT="5774" marB="0" anchor="ctr"/>
                </a:tc>
                <a:tc>
                  <a:txBody>
                    <a:bodyPr/>
                    <a:lstStyle/>
                    <a:p>
                      <a:pPr marL="0" marR="0" algn="ctr">
                        <a:lnSpc>
                          <a:spcPct val="100000"/>
                        </a:lnSpc>
                        <a:spcBef>
                          <a:spcPts val="0"/>
                        </a:spcBef>
                        <a:spcAft>
                          <a:spcPts val="0"/>
                        </a:spcAft>
                      </a:pPr>
                      <a:r>
                        <a:rPr lang="en-US" sz="1000" dirty="0">
                          <a:effectLst/>
                          <a:latin typeface="+mn-lt"/>
                        </a:rPr>
                        <a:t>Bandwidth</a:t>
                      </a:r>
                    </a:p>
                    <a:p>
                      <a:pPr marL="0" marR="0" algn="ctr">
                        <a:lnSpc>
                          <a:spcPct val="100000"/>
                        </a:lnSpc>
                        <a:spcBef>
                          <a:spcPts val="0"/>
                        </a:spcBef>
                        <a:spcAft>
                          <a:spcPts val="0"/>
                        </a:spcAft>
                      </a:pPr>
                      <a:r>
                        <a:rPr lang="en-US" sz="1000" dirty="0">
                          <a:effectLst/>
                          <a:latin typeface="+mn-lt"/>
                        </a:rPr>
                        <a:t>Max.</a:t>
                      </a:r>
                    </a:p>
                    <a:p>
                      <a:pPr marL="0" marR="0" algn="ctr">
                        <a:lnSpc>
                          <a:spcPct val="100000"/>
                        </a:lnSpc>
                        <a:spcBef>
                          <a:spcPts val="0"/>
                        </a:spcBef>
                        <a:spcAft>
                          <a:spcPts val="0"/>
                        </a:spcAft>
                      </a:pPr>
                      <a:r>
                        <a:rPr lang="en-US" sz="1000" dirty="0">
                          <a:effectLst/>
                          <a:latin typeface="+mn-lt"/>
                        </a:rPr>
                        <a:t>(MHz)</a:t>
                      </a:r>
                      <a:endParaRPr lang="en-US" sz="1000" dirty="0">
                        <a:effectLst/>
                        <a:latin typeface="+mn-lt"/>
                        <a:ea typeface="Calibri"/>
                        <a:cs typeface="Times New Roman"/>
                      </a:endParaRPr>
                    </a:p>
                  </a:txBody>
                  <a:tcPr marL="37532" marR="37532" marT="5774" marB="0" anchor="ctr"/>
                </a:tc>
                <a:tc>
                  <a:txBody>
                    <a:bodyPr/>
                    <a:lstStyle/>
                    <a:p>
                      <a:pPr marL="0" marR="0" algn="ctr">
                        <a:lnSpc>
                          <a:spcPct val="100000"/>
                        </a:lnSpc>
                        <a:spcBef>
                          <a:spcPts val="0"/>
                        </a:spcBef>
                        <a:spcAft>
                          <a:spcPts val="0"/>
                        </a:spcAft>
                      </a:pPr>
                      <a:r>
                        <a:rPr lang="en-US" sz="1000" dirty="0">
                          <a:effectLst/>
                          <a:latin typeface="+mn-lt"/>
                        </a:rPr>
                        <a:t>Freq.</a:t>
                      </a:r>
                    </a:p>
                    <a:p>
                      <a:pPr marL="0" marR="0" algn="ctr">
                        <a:lnSpc>
                          <a:spcPct val="100000"/>
                        </a:lnSpc>
                        <a:spcBef>
                          <a:spcPts val="0"/>
                        </a:spcBef>
                        <a:spcAft>
                          <a:spcPts val="0"/>
                        </a:spcAft>
                      </a:pPr>
                      <a:r>
                        <a:rPr lang="en-US" sz="1000" dirty="0">
                          <a:effectLst/>
                          <a:latin typeface="+mn-lt"/>
                        </a:rPr>
                        <a:t>Stability</a:t>
                      </a:r>
                    </a:p>
                    <a:p>
                      <a:pPr marL="0" marR="0" algn="ctr">
                        <a:lnSpc>
                          <a:spcPct val="100000"/>
                        </a:lnSpc>
                        <a:spcBef>
                          <a:spcPts val="0"/>
                        </a:spcBef>
                        <a:spcAft>
                          <a:spcPts val="0"/>
                        </a:spcAft>
                      </a:pPr>
                      <a:r>
                        <a:rPr lang="en-US" sz="1000" dirty="0">
                          <a:effectLst/>
                          <a:latin typeface="+mn-lt"/>
                        </a:rPr>
                        <a:t>(MHz)</a:t>
                      </a:r>
                      <a:endParaRPr lang="en-US" sz="1000" dirty="0">
                        <a:effectLst/>
                        <a:latin typeface="+mn-lt"/>
                        <a:ea typeface="Calibri"/>
                        <a:cs typeface="Times New Roman"/>
                      </a:endParaRPr>
                    </a:p>
                  </a:txBody>
                  <a:tcPr marL="37532" marR="37532" marT="5774" marB="0" anchor="ctr"/>
                </a:tc>
                <a:tc>
                  <a:txBody>
                    <a:bodyPr/>
                    <a:lstStyle/>
                    <a:p>
                      <a:pPr marL="0" marR="0" algn="ctr">
                        <a:lnSpc>
                          <a:spcPct val="100000"/>
                        </a:lnSpc>
                        <a:spcBef>
                          <a:spcPts val="0"/>
                        </a:spcBef>
                        <a:spcAft>
                          <a:spcPts val="0"/>
                        </a:spcAft>
                      </a:pPr>
                      <a:r>
                        <a:rPr lang="en-US" sz="1000" dirty="0">
                          <a:effectLst/>
                          <a:latin typeface="+mn-lt"/>
                        </a:rPr>
                        <a:t>Calibration</a:t>
                      </a:r>
                    </a:p>
                    <a:p>
                      <a:pPr marL="0" marR="0" algn="ctr">
                        <a:lnSpc>
                          <a:spcPct val="100000"/>
                        </a:lnSpc>
                        <a:spcBef>
                          <a:spcPts val="0"/>
                        </a:spcBef>
                        <a:spcAft>
                          <a:spcPts val="0"/>
                        </a:spcAft>
                      </a:pPr>
                      <a:r>
                        <a:rPr lang="en-US" sz="1000" dirty="0">
                          <a:effectLst/>
                          <a:latin typeface="+mn-lt"/>
                        </a:rPr>
                        <a:t>Accuracy</a:t>
                      </a:r>
                      <a:endParaRPr lang="en-US" sz="1000" dirty="0">
                        <a:effectLst/>
                        <a:latin typeface="+mn-lt"/>
                        <a:ea typeface="Calibri"/>
                        <a:cs typeface="Times New Roman"/>
                      </a:endParaRPr>
                    </a:p>
                  </a:txBody>
                  <a:tcPr marL="37532" marR="37532" marT="5774" marB="0" anchor="ctr"/>
                </a:tc>
                <a:tc>
                  <a:txBody>
                    <a:bodyPr/>
                    <a:lstStyle/>
                    <a:p>
                      <a:pPr marL="0" marR="0" algn="ctr">
                        <a:lnSpc>
                          <a:spcPct val="100000"/>
                        </a:lnSpc>
                        <a:spcBef>
                          <a:spcPts val="0"/>
                        </a:spcBef>
                        <a:spcAft>
                          <a:spcPts val="0"/>
                        </a:spcAft>
                      </a:pPr>
                      <a:r>
                        <a:rPr lang="en-US" sz="1000" dirty="0">
                          <a:effectLst/>
                          <a:latin typeface="+mn-lt"/>
                        </a:rPr>
                        <a:t>Nonlinearity</a:t>
                      </a:r>
                    </a:p>
                    <a:p>
                      <a:pPr marL="0" marR="0" algn="ctr">
                        <a:lnSpc>
                          <a:spcPct val="100000"/>
                        </a:lnSpc>
                        <a:spcBef>
                          <a:spcPts val="0"/>
                        </a:spcBef>
                        <a:spcAft>
                          <a:spcPts val="0"/>
                        </a:spcAft>
                      </a:pPr>
                      <a:r>
                        <a:rPr lang="en-US" sz="1000" dirty="0">
                          <a:effectLst/>
                          <a:latin typeface="+mn-lt"/>
                        </a:rPr>
                        <a:t>Max. </a:t>
                      </a:r>
                    </a:p>
                    <a:p>
                      <a:pPr marL="0" marR="0" algn="ctr">
                        <a:lnSpc>
                          <a:spcPct val="100000"/>
                        </a:lnSpc>
                        <a:spcBef>
                          <a:spcPts val="0"/>
                        </a:spcBef>
                        <a:spcAft>
                          <a:spcPts val="0"/>
                        </a:spcAft>
                      </a:pPr>
                      <a:r>
                        <a:rPr lang="en-US" sz="1000" dirty="0">
                          <a:effectLst/>
                          <a:latin typeface="+mn-lt"/>
                        </a:rPr>
                        <a:t>(K)</a:t>
                      </a:r>
                      <a:endParaRPr lang="en-US" sz="1000" dirty="0">
                        <a:effectLst/>
                        <a:latin typeface="+mn-lt"/>
                        <a:ea typeface="Calibri"/>
                        <a:cs typeface="Times New Roman"/>
                      </a:endParaRPr>
                    </a:p>
                  </a:txBody>
                  <a:tcPr marL="37532" marR="37532" marT="5774" marB="0" anchor="ctr"/>
                </a:tc>
                <a:tc>
                  <a:txBody>
                    <a:bodyPr/>
                    <a:lstStyle/>
                    <a:p>
                      <a:pPr marL="0" marR="0" algn="ctr">
                        <a:lnSpc>
                          <a:spcPct val="100000"/>
                        </a:lnSpc>
                        <a:spcBef>
                          <a:spcPts val="0"/>
                        </a:spcBef>
                        <a:spcAft>
                          <a:spcPts val="0"/>
                        </a:spcAft>
                      </a:pPr>
                      <a:r>
                        <a:rPr lang="en-US" sz="1000" dirty="0">
                          <a:effectLst/>
                          <a:latin typeface="+mn-lt"/>
                        </a:rPr>
                        <a:t>NEΔT</a:t>
                      </a:r>
                    </a:p>
                    <a:p>
                      <a:pPr marL="0" marR="0" algn="ctr">
                        <a:lnSpc>
                          <a:spcPct val="100000"/>
                        </a:lnSpc>
                        <a:spcBef>
                          <a:spcPts val="0"/>
                        </a:spcBef>
                        <a:spcAft>
                          <a:spcPts val="0"/>
                        </a:spcAft>
                      </a:pPr>
                      <a:r>
                        <a:rPr lang="en-US" sz="1000" dirty="0">
                          <a:effectLst/>
                          <a:latin typeface="+mn-lt"/>
                        </a:rPr>
                        <a:t>(K)</a:t>
                      </a:r>
                      <a:endParaRPr lang="en-US" sz="1000" dirty="0">
                        <a:effectLst/>
                        <a:latin typeface="+mn-lt"/>
                        <a:ea typeface="Calibri"/>
                        <a:cs typeface="Times New Roman"/>
                      </a:endParaRPr>
                    </a:p>
                  </a:txBody>
                  <a:tcPr marL="37532" marR="37532" marT="5774" marB="0" anchor="ctr"/>
                </a:tc>
                <a:tc>
                  <a:txBody>
                    <a:bodyPr/>
                    <a:lstStyle/>
                    <a:p>
                      <a:pPr marL="0" marR="0" algn="ctr">
                        <a:lnSpc>
                          <a:spcPct val="100000"/>
                        </a:lnSpc>
                        <a:spcBef>
                          <a:spcPts val="0"/>
                        </a:spcBef>
                        <a:spcAft>
                          <a:spcPts val="0"/>
                        </a:spcAft>
                      </a:pPr>
                      <a:r>
                        <a:rPr lang="en-US" sz="1000" dirty="0">
                          <a:effectLst/>
                          <a:latin typeface="+mn-lt"/>
                        </a:rPr>
                        <a:t>3-dB</a:t>
                      </a:r>
                    </a:p>
                    <a:p>
                      <a:pPr marL="0" marR="0" algn="ctr">
                        <a:lnSpc>
                          <a:spcPct val="100000"/>
                        </a:lnSpc>
                        <a:spcBef>
                          <a:spcPts val="0"/>
                        </a:spcBef>
                        <a:spcAft>
                          <a:spcPts val="0"/>
                        </a:spcAft>
                      </a:pPr>
                      <a:r>
                        <a:rPr lang="en-US" sz="1000" dirty="0">
                          <a:effectLst/>
                          <a:latin typeface="+mn-lt"/>
                        </a:rPr>
                        <a:t>BW*</a:t>
                      </a:r>
                    </a:p>
                    <a:p>
                      <a:pPr marL="0" marR="0" algn="ctr">
                        <a:lnSpc>
                          <a:spcPct val="100000"/>
                        </a:lnSpc>
                        <a:spcBef>
                          <a:spcPts val="0"/>
                        </a:spcBef>
                        <a:spcAft>
                          <a:spcPts val="0"/>
                        </a:spcAft>
                      </a:pPr>
                      <a:r>
                        <a:rPr lang="en-US" sz="1000" dirty="0">
                          <a:effectLst/>
                          <a:latin typeface="+mn-lt"/>
                        </a:rPr>
                        <a:t>(</a:t>
                      </a:r>
                      <a:r>
                        <a:rPr lang="en-US" sz="1000" dirty="0" err="1">
                          <a:effectLst/>
                          <a:latin typeface="+mn-lt"/>
                        </a:rPr>
                        <a:t>deg</a:t>
                      </a:r>
                      <a:r>
                        <a:rPr lang="en-US" sz="1000" dirty="0">
                          <a:effectLst/>
                          <a:latin typeface="+mn-lt"/>
                        </a:rPr>
                        <a:t>)</a:t>
                      </a:r>
                      <a:endParaRPr lang="en-US" sz="1000" dirty="0">
                        <a:effectLst/>
                        <a:latin typeface="+mn-lt"/>
                        <a:ea typeface="Calibri"/>
                        <a:cs typeface="Times New Roman"/>
                      </a:endParaRPr>
                    </a:p>
                  </a:txBody>
                  <a:tcPr marL="37532" marR="37532" marT="5774" marB="0" anchor="ctr"/>
                </a:tc>
              </a:tr>
              <a:tr h="241880">
                <a:tc>
                  <a:txBody>
                    <a:bodyPr/>
                    <a:lstStyle/>
                    <a:p>
                      <a:pPr marL="0" marR="0" algn="ctr">
                        <a:lnSpc>
                          <a:spcPct val="115000"/>
                        </a:lnSpc>
                        <a:spcBef>
                          <a:spcPts val="0"/>
                        </a:spcBef>
                        <a:spcAft>
                          <a:spcPts val="1000"/>
                        </a:spcAft>
                      </a:pPr>
                      <a:r>
                        <a:rPr lang="en-US" sz="1000" dirty="0">
                          <a:effectLst/>
                          <a:latin typeface="+mn-lt"/>
                        </a:rPr>
                        <a:t>1</a:t>
                      </a:r>
                      <a:endParaRPr lang="en-US" sz="1000" dirty="0">
                        <a:effectLst/>
                        <a:latin typeface="+mn-lt"/>
                        <a:ea typeface="Calibri"/>
                        <a:cs typeface="Times New Roman"/>
                      </a:endParaRPr>
                    </a:p>
                  </a:txBody>
                  <a:tcPr marL="37532" marR="37532" marT="5774" marB="0" anchor="b"/>
                </a:tc>
                <a:tc>
                  <a:txBody>
                    <a:bodyPr/>
                    <a:lstStyle/>
                    <a:p>
                      <a:pPr marL="0" marR="0" algn="ctr">
                        <a:lnSpc>
                          <a:spcPct val="115000"/>
                        </a:lnSpc>
                        <a:spcBef>
                          <a:spcPts val="0"/>
                        </a:spcBef>
                        <a:spcAft>
                          <a:spcPts val="1000"/>
                        </a:spcAft>
                      </a:pPr>
                      <a:r>
                        <a:rPr lang="en-US" sz="1000">
                          <a:effectLst/>
                          <a:latin typeface="+mn-lt"/>
                        </a:rPr>
                        <a:t>23800</a:t>
                      </a:r>
                      <a:endParaRPr lang="en-US" sz="1000">
                        <a:effectLst/>
                        <a:latin typeface="+mn-lt"/>
                        <a:ea typeface="Calibri"/>
                        <a:cs typeface="Times New Roman"/>
                      </a:endParaRPr>
                    </a:p>
                  </a:txBody>
                  <a:tcPr marL="37532" marR="37532" marT="5774" marB="0" anchor="b"/>
                </a:tc>
                <a:tc>
                  <a:txBody>
                    <a:bodyPr/>
                    <a:lstStyle/>
                    <a:p>
                      <a:pPr marL="0" marR="0" algn="ctr">
                        <a:spcBef>
                          <a:spcPts val="200"/>
                        </a:spcBef>
                        <a:spcAft>
                          <a:spcPts val="200"/>
                        </a:spcAft>
                      </a:pPr>
                      <a:r>
                        <a:rPr lang="en-US" sz="1000" dirty="0">
                          <a:effectLst/>
                          <a:latin typeface="+mn-lt"/>
                          <a:ea typeface="Times New Roman"/>
                          <a:cs typeface="Times New Roman"/>
                        </a:rPr>
                        <a:t>QV</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270</a:t>
                      </a:r>
                      <a:endParaRPr lang="en-US" sz="1000">
                        <a:effectLst/>
                        <a:latin typeface="+mn-lt"/>
                        <a:ea typeface="Calibri"/>
                        <a:cs typeface="Times New Roman"/>
                      </a:endParaRPr>
                    </a:p>
                  </a:txBody>
                  <a:tcPr marL="37532" marR="37532" marT="5774" marB="0" anchor="b"/>
                </a:tc>
                <a:tc>
                  <a:txBody>
                    <a:bodyPr/>
                    <a:lstStyle/>
                    <a:p>
                      <a:pPr marL="0" marR="0" algn="ctr">
                        <a:lnSpc>
                          <a:spcPct val="115000"/>
                        </a:lnSpc>
                        <a:spcBef>
                          <a:spcPts val="0"/>
                        </a:spcBef>
                        <a:spcAft>
                          <a:spcPts val="1000"/>
                        </a:spcAft>
                      </a:pPr>
                      <a:r>
                        <a:rPr lang="en-US" sz="1000">
                          <a:effectLst/>
                          <a:latin typeface="+mn-lt"/>
                        </a:rPr>
                        <a:t>10</a:t>
                      </a:r>
                      <a:endParaRPr lang="en-US" sz="1000">
                        <a:effectLst/>
                        <a:latin typeface="+mn-lt"/>
                        <a:ea typeface="Calibri"/>
                        <a:cs typeface="Times New Roman"/>
                      </a:endParaRPr>
                    </a:p>
                  </a:txBody>
                  <a:tcPr marL="37532" marR="37532" marT="5774" marB="0" anchor="b"/>
                </a:tc>
                <a:tc>
                  <a:txBody>
                    <a:bodyPr/>
                    <a:lstStyle/>
                    <a:p>
                      <a:pPr marL="0" marR="0" algn="ctr">
                        <a:lnSpc>
                          <a:spcPct val="115000"/>
                        </a:lnSpc>
                        <a:spcBef>
                          <a:spcPts val="0"/>
                        </a:spcBef>
                        <a:spcAft>
                          <a:spcPts val="1000"/>
                        </a:spcAft>
                      </a:pPr>
                      <a:r>
                        <a:rPr lang="en-US" sz="1000">
                          <a:effectLst/>
                          <a:latin typeface="+mn-lt"/>
                        </a:rPr>
                        <a:t>0.83</a:t>
                      </a:r>
                      <a:endParaRPr lang="en-US" sz="1000">
                        <a:effectLst/>
                        <a:latin typeface="+mn-lt"/>
                        <a:ea typeface="Calibri"/>
                        <a:cs typeface="Times New Roman"/>
                      </a:endParaRPr>
                    </a:p>
                  </a:txBody>
                  <a:tcPr marL="37532" marR="37532" marT="5774" marB="0" anchor="b"/>
                </a:tc>
                <a:tc>
                  <a:txBody>
                    <a:bodyPr/>
                    <a:lstStyle/>
                    <a:p>
                      <a:pPr marL="0" marR="0" algn="ctr">
                        <a:lnSpc>
                          <a:spcPct val="115000"/>
                        </a:lnSpc>
                        <a:spcBef>
                          <a:spcPts val="0"/>
                        </a:spcBef>
                        <a:spcAft>
                          <a:spcPts val="1000"/>
                        </a:spcAft>
                      </a:pPr>
                      <a:r>
                        <a:rPr lang="en-US" sz="1000">
                          <a:effectLst/>
                          <a:latin typeface="+mn-lt"/>
                        </a:rPr>
                        <a:t>0.1</a:t>
                      </a:r>
                      <a:endParaRPr lang="en-US" sz="1000">
                        <a:effectLst/>
                        <a:latin typeface="+mn-lt"/>
                        <a:ea typeface="Calibri"/>
                        <a:cs typeface="Times New Roman"/>
                      </a:endParaRPr>
                    </a:p>
                  </a:txBody>
                  <a:tcPr marL="37532" marR="37532" marT="5774" marB="0" anchor="b"/>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b"/>
                </a:tc>
                <a:tc>
                  <a:txBody>
                    <a:bodyPr/>
                    <a:lstStyle/>
                    <a:p>
                      <a:pPr marL="0" marR="0" algn="ctr">
                        <a:lnSpc>
                          <a:spcPct val="115000"/>
                        </a:lnSpc>
                        <a:spcBef>
                          <a:spcPts val="0"/>
                        </a:spcBef>
                        <a:spcAft>
                          <a:spcPts val="1000"/>
                        </a:spcAft>
                      </a:pPr>
                      <a:r>
                        <a:rPr lang="en-US" sz="1000">
                          <a:effectLst/>
                          <a:latin typeface="+mn-lt"/>
                        </a:rPr>
                        <a:t>5.2</a:t>
                      </a:r>
                      <a:endParaRPr lang="en-US" sz="1000">
                        <a:effectLst/>
                        <a:latin typeface="+mn-lt"/>
                        <a:ea typeface="Calibri"/>
                        <a:cs typeface="Times New Roman"/>
                      </a:endParaRPr>
                    </a:p>
                  </a:txBody>
                  <a:tcPr marL="37532" marR="37532" marT="5774" marB="0" anchor="b"/>
                </a:tc>
              </a:tr>
              <a:tr h="237067">
                <a:tc>
                  <a:txBody>
                    <a:bodyPr/>
                    <a:lstStyle/>
                    <a:p>
                      <a:pPr marL="0" marR="0" algn="ctr">
                        <a:lnSpc>
                          <a:spcPct val="115000"/>
                        </a:lnSpc>
                        <a:spcBef>
                          <a:spcPts val="0"/>
                        </a:spcBef>
                        <a:spcAft>
                          <a:spcPts val="1000"/>
                        </a:spcAft>
                      </a:pPr>
                      <a:r>
                        <a:rPr lang="en-US" sz="1000" dirty="0">
                          <a:effectLst/>
                          <a:latin typeface="+mn-lt"/>
                        </a:rPr>
                        <a:t>2</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31400</a:t>
                      </a:r>
                      <a:endParaRPr lang="en-US" sz="100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QV</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180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0.83</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5.2</a:t>
                      </a:r>
                      <a:endParaRPr lang="en-US" sz="1000">
                        <a:effectLst/>
                        <a:latin typeface="+mn-lt"/>
                        <a:ea typeface="Calibri"/>
                        <a:cs typeface="Times New Roman"/>
                      </a:endParaRPr>
                    </a:p>
                  </a:txBody>
                  <a:tcPr marL="37532" marR="37532" marT="5774" marB="0" anchor="ctr"/>
                </a:tc>
              </a:tr>
              <a:tr h="211667">
                <a:tc>
                  <a:txBody>
                    <a:bodyPr/>
                    <a:lstStyle/>
                    <a:p>
                      <a:pPr marL="0" marR="0" algn="ctr">
                        <a:lnSpc>
                          <a:spcPct val="115000"/>
                        </a:lnSpc>
                        <a:spcBef>
                          <a:spcPts val="0"/>
                        </a:spcBef>
                        <a:spcAft>
                          <a:spcPts val="1000"/>
                        </a:spcAft>
                      </a:pPr>
                      <a:r>
                        <a:rPr lang="en-US" sz="1000" dirty="0">
                          <a:effectLst/>
                          <a:latin typeface="+mn-lt"/>
                        </a:rPr>
                        <a:t>3</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50300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180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11666">
                <a:tc>
                  <a:txBody>
                    <a:bodyPr/>
                    <a:lstStyle/>
                    <a:p>
                      <a:pPr marL="0" marR="0" algn="ctr">
                        <a:lnSpc>
                          <a:spcPct val="115000"/>
                        </a:lnSpc>
                        <a:spcBef>
                          <a:spcPts val="0"/>
                        </a:spcBef>
                        <a:spcAft>
                          <a:spcPts val="1000"/>
                        </a:spcAft>
                      </a:pPr>
                      <a:r>
                        <a:rPr lang="en-US" sz="1000" dirty="0">
                          <a:effectLst/>
                          <a:latin typeface="+mn-lt"/>
                        </a:rPr>
                        <a:t>4</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51760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400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11667">
                <a:tc>
                  <a:txBody>
                    <a:bodyPr/>
                    <a:lstStyle/>
                    <a:p>
                      <a:pPr marL="0" marR="0" algn="ctr">
                        <a:lnSpc>
                          <a:spcPct val="115000"/>
                        </a:lnSpc>
                        <a:spcBef>
                          <a:spcPts val="0"/>
                        </a:spcBef>
                        <a:spcAft>
                          <a:spcPts val="1000"/>
                        </a:spcAft>
                      </a:pPr>
                      <a:r>
                        <a:rPr lang="en-US" sz="1000">
                          <a:effectLst/>
                          <a:latin typeface="+mn-lt"/>
                        </a:rPr>
                        <a:t>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52800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400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145613">
                <a:tc>
                  <a:txBody>
                    <a:bodyPr/>
                    <a:lstStyle/>
                    <a:p>
                      <a:pPr marL="0" marR="0" algn="ctr">
                        <a:lnSpc>
                          <a:spcPct val="115000"/>
                        </a:lnSpc>
                        <a:spcBef>
                          <a:spcPts val="0"/>
                        </a:spcBef>
                        <a:spcAft>
                          <a:spcPts val="1000"/>
                        </a:spcAft>
                      </a:pPr>
                      <a:r>
                        <a:rPr lang="en-US" sz="1000">
                          <a:effectLst/>
                          <a:latin typeface="+mn-lt"/>
                        </a:rPr>
                        <a:t>6</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53596±115</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170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00237">
                <a:tc>
                  <a:txBody>
                    <a:bodyPr/>
                    <a:lstStyle/>
                    <a:p>
                      <a:pPr marL="0" marR="0" algn="ctr">
                        <a:lnSpc>
                          <a:spcPct val="115000"/>
                        </a:lnSpc>
                        <a:spcBef>
                          <a:spcPts val="0"/>
                        </a:spcBef>
                        <a:spcAft>
                          <a:spcPts val="1000"/>
                        </a:spcAft>
                      </a:pPr>
                      <a:r>
                        <a:rPr lang="en-US" sz="1000">
                          <a:effectLst/>
                          <a:latin typeface="+mn-lt"/>
                        </a:rPr>
                        <a:t>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54400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400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184927">
                <a:tc>
                  <a:txBody>
                    <a:bodyPr/>
                    <a:lstStyle/>
                    <a:p>
                      <a:pPr marL="0" marR="0" algn="ctr">
                        <a:lnSpc>
                          <a:spcPct val="115000"/>
                        </a:lnSpc>
                        <a:spcBef>
                          <a:spcPts val="0"/>
                        </a:spcBef>
                        <a:spcAft>
                          <a:spcPts val="1000"/>
                        </a:spcAft>
                      </a:pPr>
                      <a:r>
                        <a:rPr lang="en-US" sz="1000">
                          <a:effectLst/>
                          <a:latin typeface="+mn-lt"/>
                        </a:rPr>
                        <a:t>8</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54940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400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15830">
                <a:tc>
                  <a:txBody>
                    <a:bodyPr/>
                    <a:lstStyle/>
                    <a:p>
                      <a:pPr marL="0" marR="0" algn="ctr">
                        <a:lnSpc>
                          <a:spcPct val="115000"/>
                        </a:lnSpc>
                        <a:spcBef>
                          <a:spcPts val="0"/>
                        </a:spcBef>
                        <a:spcAft>
                          <a:spcPts val="1000"/>
                        </a:spcAft>
                      </a:pPr>
                      <a:r>
                        <a:rPr lang="en-US" sz="1000">
                          <a:effectLst/>
                          <a:latin typeface="+mn-lt"/>
                        </a:rPr>
                        <a:t>9</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55500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330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43910">
                <a:tc>
                  <a:txBody>
                    <a:bodyPr/>
                    <a:lstStyle/>
                    <a:p>
                      <a:pPr marL="0" marR="0" algn="ctr">
                        <a:lnSpc>
                          <a:spcPct val="115000"/>
                        </a:lnSpc>
                        <a:spcBef>
                          <a:spcPts val="0"/>
                        </a:spcBef>
                        <a:spcAft>
                          <a:spcPts val="1000"/>
                        </a:spcAft>
                      </a:pPr>
                      <a:r>
                        <a:rPr lang="en-US" sz="1000">
                          <a:effectLst/>
                          <a:latin typeface="+mn-lt"/>
                        </a:rPr>
                        <a:t>10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err="1">
                          <a:effectLst/>
                          <a:latin typeface="+mn-lt"/>
                        </a:rPr>
                        <a:t>f</a:t>
                      </a:r>
                      <a:r>
                        <a:rPr lang="en-US" sz="1000" baseline="-25000" dirty="0" err="1">
                          <a:effectLst/>
                          <a:latin typeface="+mn-lt"/>
                        </a:rPr>
                        <a:t>o</a:t>
                      </a:r>
                      <a:r>
                        <a:rPr lang="en-US" sz="1000" dirty="0">
                          <a:effectLst/>
                          <a:latin typeface="+mn-lt"/>
                        </a:rPr>
                        <a:t>=57290.344</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330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43910">
                <a:tc>
                  <a:txBody>
                    <a:bodyPr/>
                    <a:lstStyle/>
                    <a:p>
                      <a:pPr marL="0" marR="0" algn="ctr">
                        <a:lnSpc>
                          <a:spcPct val="115000"/>
                        </a:lnSpc>
                        <a:spcBef>
                          <a:spcPts val="0"/>
                        </a:spcBef>
                        <a:spcAft>
                          <a:spcPts val="1000"/>
                        </a:spcAft>
                      </a:pPr>
                      <a:r>
                        <a:rPr lang="en-US" sz="1000">
                          <a:effectLst/>
                          <a:latin typeface="+mn-lt"/>
                        </a:rPr>
                        <a:t>11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err="1">
                          <a:effectLst/>
                          <a:latin typeface="+mn-lt"/>
                        </a:rPr>
                        <a:t>f</a:t>
                      </a:r>
                      <a:r>
                        <a:rPr lang="en-US" sz="1000" baseline="-25000" dirty="0" err="1">
                          <a:effectLst/>
                          <a:latin typeface="+mn-lt"/>
                        </a:rPr>
                        <a:t>o</a:t>
                      </a:r>
                      <a:r>
                        <a:rPr lang="en-US" sz="1000" dirty="0">
                          <a:effectLst/>
                          <a:latin typeface="+mn-lt"/>
                        </a:rPr>
                        <a:t> ± 217</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78</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43910">
                <a:tc>
                  <a:txBody>
                    <a:bodyPr/>
                    <a:lstStyle/>
                    <a:p>
                      <a:pPr marL="0" marR="0" algn="ctr">
                        <a:lnSpc>
                          <a:spcPct val="115000"/>
                        </a:lnSpc>
                        <a:spcBef>
                          <a:spcPts val="0"/>
                        </a:spcBef>
                        <a:spcAft>
                          <a:spcPts val="1000"/>
                        </a:spcAft>
                      </a:pPr>
                      <a:r>
                        <a:rPr lang="en-US" sz="1000">
                          <a:effectLst/>
                          <a:latin typeface="+mn-lt"/>
                        </a:rPr>
                        <a:t>12</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err="1">
                          <a:effectLst/>
                          <a:latin typeface="+mn-lt"/>
                        </a:rPr>
                        <a:t>f</a:t>
                      </a:r>
                      <a:r>
                        <a:rPr lang="en-US" sz="1000" baseline="-25000" dirty="0" err="1">
                          <a:effectLst/>
                          <a:latin typeface="+mn-lt"/>
                        </a:rPr>
                        <a:t>o</a:t>
                      </a:r>
                      <a:r>
                        <a:rPr lang="en-US" sz="1000" dirty="0">
                          <a:effectLst/>
                          <a:latin typeface="+mn-lt"/>
                        </a:rPr>
                        <a:t> ±322.2±48</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36</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1.2</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43910">
                <a:tc>
                  <a:txBody>
                    <a:bodyPr/>
                    <a:lstStyle/>
                    <a:p>
                      <a:pPr marL="0" marR="0" algn="ctr">
                        <a:lnSpc>
                          <a:spcPct val="115000"/>
                        </a:lnSpc>
                        <a:spcBef>
                          <a:spcPts val="0"/>
                        </a:spcBef>
                        <a:spcAft>
                          <a:spcPts val="1000"/>
                        </a:spcAft>
                      </a:pPr>
                      <a:r>
                        <a:rPr lang="en-US" sz="1000">
                          <a:effectLst/>
                          <a:latin typeface="+mn-lt"/>
                        </a:rPr>
                        <a:t>13</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err="1">
                          <a:effectLst/>
                          <a:latin typeface="+mn-lt"/>
                        </a:rPr>
                        <a:t>f</a:t>
                      </a:r>
                      <a:r>
                        <a:rPr lang="en-US" sz="1000" baseline="-25000" dirty="0" err="1">
                          <a:effectLst/>
                          <a:latin typeface="+mn-lt"/>
                        </a:rPr>
                        <a:t>o</a:t>
                      </a:r>
                      <a:r>
                        <a:rPr lang="en-US" sz="1000" dirty="0">
                          <a:effectLst/>
                          <a:latin typeface="+mn-lt"/>
                        </a:rPr>
                        <a:t> ±322.2±22</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16</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1.6</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31073">
                <a:tc>
                  <a:txBody>
                    <a:bodyPr/>
                    <a:lstStyle/>
                    <a:p>
                      <a:pPr marL="0" marR="0" algn="ctr">
                        <a:lnSpc>
                          <a:spcPct val="115000"/>
                        </a:lnSpc>
                        <a:spcBef>
                          <a:spcPts val="0"/>
                        </a:spcBef>
                        <a:spcAft>
                          <a:spcPts val="1000"/>
                        </a:spcAft>
                      </a:pPr>
                      <a:r>
                        <a:rPr lang="en-US" sz="1000">
                          <a:effectLst/>
                          <a:latin typeface="+mn-lt"/>
                        </a:rPr>
                        <a:t>14</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err="1">
                          <a:effectLst/>
                          <a:latin typeface="+mn-lt"/>
                        </a:rPr>
                        <a:t>f</a:t>
                      </a:r>
                      <a:r>
                        <a:rPr lang="en-US" sz="1000" baseline="-25000" dirty="0" err="1">
                          <a:effectLst/>
                          <a:latin typeface="+mn-lt"/>
                        </a:rPr>
                        <a:t>o</a:t>
                      </a:r>
                      <a:r>
                        <a:rPr lang="en-US" sz="1000" dirty="0">
                          <a:effectLst/>
                          <a:latin typeface="+mn-lt"/>
                        </a:rPr>
                        <a:t> ±322.2±10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dirty="0">
                          <a:effectLst/>
                          <a:latin typeface="+mn-lt"/>
                        </a:rPr>
                        <a:t>8</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0.67</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2.2</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24230">
                <a:tc>
                  <a:txBody>
                    <a:bodyPr/>
                    <a:lstStyle/>
                    <a:p>
                      <a:pPr marL="0" marR="0" algn="ctr">
                        <a:lnSpc>
                          <a:spcPct val="115000"/>
                        </a:lnSpc>
                        <a:spcBef>
                          <a:spcPts val="0"/>
                        </a:spcBef>
                        <a:spcAft>
                          <a:spcPts val="1000"/>
                        </a:spcAft>
                      </a:pPr>
                      <a:r>
                        <a:rPr lang="en-US" sz="1000">
                          <a:effectLst/>
                          <a:latin typeface="+mn-lt"/>
                        </a:rPr>
                        <a:t>15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err="1">
                          <a:effectLst/>
                          <a:latin typeface="+mn-lt"/>
                        </a:rPr>
                        <a:t>f</a:t>
                      </a:r>
                      <a:r>
                        <a:rPr lang="en-US" sz="1000" baseline="-25000" dirty="0" err="1">
                          <a:effectLst/>
                          <a:latin typeface="+mn-lt"/>
                        </a:rPr>
                        <a:t>o</a:t>
                      </a:r>
                      <a:r>
                        <a:rPr lang="en-US" sz="1000" dirty="0">
                          <a:effectLst/>
                          <a:latin typeface="+mn-lt"/>
                        </a:rPr>
                        <a:t> ±322.2±4.5</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dirty="0">
                          <a:effectLst/>
                          <a:latin typeface="+mn-lt"/>
                        </a:rPr>
                        <a:t>3</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0.5</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0.075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3.6</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08920">
                <a:tc>
                  <a:txBody>
                    <a:bodyPr/>
                    <a:lstStyle/>
                    <a:p>
                      <a:pPr marL="0" marR="0" algn="ctr">
                        <a:lnSpc>
                          <a:spcPct val="115000"/>
                        </a:lnSpc>
                        <a:spcBef>
                          <a:spcPts val="0"/>
                        </a:spcBef>
                        <a:spcAft>
                          <a:spcPts val="1000"/>
                        </a:spcAft>
                      </a:pPr>
                      <a:r>
                        <a:rPr lang="en-US" sz="1000">
                          <a:effectLst/>
                          <a:latin typeface="+mn-lt"/>
                        </a:rPr>
                        <a:t>16</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88200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QV</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2000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200</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0.95</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0.3</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r>
              <a:tr h="244410">
                <a:tc>
                  <a:txBody>
                    <a:bodyPr/>
                    <a:lstStyle/>
                    <a:p>
                      <a:pPr marL="0" marR="0" algn="ctr">
                        <a:lnSpc>
                          <a:spcPct val="115000"/>
                        </a:lnSpc>
                        <a:spcBef>
                          <a:spcPts val="0"/>
                        </a:spcBef>
                        <a:spcAft>
                          <a:spcPts val="1000"/>
                        </a:spcAft>
                      </a:pPr>
                      <a:r>
                        <a:rPr lang="en-US" sz="1000">
                          <a:effectLst/>
                          <a:latin typeface="+mn-lt"/>
                        </a:rPr>
                        <a:t>17</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165500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3000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200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0.95</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0.1</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0.6</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1.1</a:t>
                      </a:r>
                      <a:endParaRPr lang="en-US" sz="1000">
                        <a:effectLst/>
                        <a:latin typeface="+mn-lt"/>
                        <a:ea typeface="Calibri"/>
                        <a:cs typeface="Times New Roman"/>
                      </a:endParaRPr>
                    </a:p>
                  </a:txBody>
                  <a:tcPr marL="37532" marR="37532" marT="5774" marB="0" anchor="ctr"/>
                </a:tc>
              </a:tr>
              <a:tr h="212166">
                <a:tc>
                  <a:txBody>
                    <a:bodyPr/>
                    <a:lstStyle/>
                    <a:p>
                      <a:pPr marL="0" marR="0" algn="ctr">
                        <a:lnSpc>
                          <a:spcPct val="115000"/>
                        </a:lnSpc>
                        <a:spcBef>
                          <a:spcPts val="0"/>
                        </a:spcBef>
                        <a:spcAft>
                          <a:spcPts val="1000"/>
                        </a:spcAft>
                      </a:pPr>
                      <a:r>
                        <a:rPr lang="en-US" sz="1000">
                          <a:effectLst/>
                          <a:latin typeface="+mn-lt"/>
                        </a:rPr>
                        <a:t>18</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183310± 7000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2000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30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0.95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0.8</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1.1</a:t>
                      </a:r>
                      <a:endParaRPr lang="en-US" sz="1000">
                        <a:effectLst/>
                        <a:latin typeface="+mn-lt"/>
                        <a:ea typeface="Calibri"/>
                        <a:cs typeface="Times New Roman"/>
                      </a:endParaRPr>
                    </a:p>
                  </a:txBody>
                  <a:tcPr marL="37532" marR="37532" marT="5774" marB="0" anchor="ctr"/>
                </a:tc>
              </a:tr>
              <a:tr h="243910">
                <a:tc>
                  <a:txBody>
                    <a:bodyPr/>
                    <a:lstStyle/>
                    <a:p>
                      <a:pPr marL="0" marR="0" algn="ctr">
                        <a:lnSpc>
                          <a:spcPct val="115000"/>
                        </a:lnSpc>
                        <a:spcBef>
                          <a:spcPts val="0"/>
                        </a:spcBef>
                        <a:spcAft>
                          <a:spcPts val="1000"/>
                        </a:spcAft>
                      </a:pPr>
                      <a:r>
                        <a:rPr lang="en-US" sz="1000">
                          <a:effectLst/>
                          <a:latin typeface="+mn-lt"/>
                        </a:rPr>
                        <a:t>19</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183310± 4500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2000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30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0.95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0.8</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1.1</a:t>
                      </a:r>
                      <a:endParaRPr lang="en-US" sz="1000" dirty="0">
                        <a:effectLst/>
                        <a:latin typeface="+mn-lt"/>
                        <a:ea typeface="Calibri"/>
                        <a:cs typeface="Times New Roman"/>
                      </a:endParaRPr>
                    </a:p>
                  </a:txBody>
                  <a:tcPr marL="37532" marR="37532" marT="5774" marB="0" anchor="ctr"/>
                </a:tc>
              </a:tr>
              <a:tr h="206946">
                <a:tc>
                  <a:txBody>
                    <a:bodyPr/>
                    <a:lstStyle/>
                    <a:p>
                      <a:pPr marL="0" marR="0" algn="ctr">
                        <a:lnSpc>
                          <a:spcPct val="115000"/>
                        </a:lnSpc>
                        <a:spcBef>
                          <a:spcPts val="0"/>
                        </a:spcBef>
                        <a:spcAft>
                          <a:spcPts val="1000"/>
                        </a:spcAft>
                      </a:pPr>
                      <a:r>
                        <a:rPr lang="en-US" sz="1000">
                          <a:effectLst/>
                          <a:latin typeface="+mn-lt"/>
                        </a:rPr>
                        <a:t>20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183310± 3000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1000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30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0.95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0.8</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1.1</a:t>
                      </a:r>
                      <a:endParaRPr lang="en-US" sz="1000" dirty="0">
                        <a:effectLst/>
                        <a:latin typeface="+mn-lt"/>
                        <a:ea typeface="Calibri"/>
                        <a:cs typeface="Times New Roman"/>
                      </a:endParaRPr>
                    </a:p>
                  </a:txBody>
                  <a:tcPr marL="37532" marR="37532" marT="5774" marB="0" anchor="ctr"/>
                </a:tc>
              </a:tr>
              <a:tr h="208570">
                <a:tc>
                  <a:txBody>
                    <a:bodyPr/>
                    <a:lstStyle/>
                    <a:p>
                      <a:pPr marL="0" marR="0" algn="ctr">
                        <a:lnSpc>
                          <a:spcPct val="115000"/>
                        </a:lnSpc>
                        <a:spcBef>
                          <a:spcPts val="0"/>
                        </a:spcBef>
                        <a:spcAft>
                          <a:spcPts val="1000"/>
                        </a:spcAft>
                      </a:pPr>
                      <a:r>
                        <a:rPr lang="en-US" sz="1000">
                          <a:effectLst/>
                          <a:latin typeface="+mn-lt"/>
                        </a:rPr>
                        <a:t>21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183310± 1800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1000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30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0.95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0.8</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1.1</a:t>
                      </a:r>
                      <a:endParaRPr lang="en-US" sz="1000">
                        <a:effectLst/>
                        <a:latin typeface="+mn-lt"/>
                        <a:ea typeface="Calibri"/>
                        <a:cs typeface="Times New Roman"/>
                      </a:endParaRPr>
                    </a:p>
                  </a:txBody>
                  <a:tcPr marL="37532" marR="37532" marT="5774" marB="0" anchor="ctr"/>
                </a:tc>
              </a:tr>
              <a:tr h="145613">
                <a:tc>
                  <a:txBody>
                    <a:bodyPr/>
                    <a:lstStyle/>
                    <a:p>
                      <a:pPr marL="0" marR="0" algn="ctr">
                        <a:lnSpc>
                          <a:spcPct val="115000"/>
                        </a:lnSpc>
                        <a:spcBef>
                          <a:spcPts val="0"/>
                        </a:spcBef>
                        <a:spcAft>
                          <a:spcPts val="1000"/>
                        </a:spcAft>
                      </a:pPr>
                      <a:r>
                        <a:rPr lang="en-US" sz="1000">
                          <a:effectLst/>
                          <a:latin typeface="+mn-lt"/>
                        </a:rPr>
                        <a:t>22</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183310± 1000</a:t>
                      </a:r>
                      <a:endParaRPr lang="en-US" sz="1000" dirty="0">
                        <a:effectLst/>
                        <a:latin typeface="+mn-lt"/>
                        <a:ea typeface="Calibri"/>
                        <a:cs typeface="Times New Roman"/>
                      </a:endParaRPr>
                    </a:p>
                  </a:txBody>
                  <a:tcPr marL="37532" marR="37532" marT="5774" marB="0" anchor="ctr"/>
                </a:tc>
                <a:tc>
                  <a:txBody>
                    <a:bodyPr/>
                    <a:lstStyle/>
                    <a:p>
                      <a:pPr marL="0" marR="0" algn="ctr">
                        <a:spcBef>
                          <a:spcPts val="200"/>
                        </a:spcBef>
                        <a:spcAft>
                          <a:spcPts val="200"/>
                        </a:spcAft>
                      </a:pPr>
                      <a:r>
                        <a:rPr lang="en-US" sz="1000" dirty="0">
                          <a:effectLst/>
                          <a:latin typeface="+mn-lt"/>
                          <a:ea typeface="Times New Roman"/>
                          <a:cs typeface="Times New Roman"/>
                        </a:rPr>
                        <a:t>QH</a:t>
                      </a:r>
                    </a:p>
                  </a:txBody>
                  <a:tcPr marL="18415" marR="18415" marT="18415" marB="18415"/>
                </a:tc>
                <a:tc>
                  <a:txBody>
                    <a:bodyPr/>
                    <a:lstStyle/>
                    <a:p>
                      <a:pPr marL="0" marR="0" algn="ctr">
                        <a:lnSpc>
                          <a:spcPct val="115000"/>
                        </a:lnSpc>
                        <a:spcBef>
                          <a:spcPts val="0"/>
                        </a:spcBef>
                        <a:spcAft>
                          <a:spcPts val="1000"/>
                        </a:spcAft>
                      </a:pPr>
                      <a:r>
                        <a:rPr lang="en-US" sz="1000">
                          <a:effectLst/>
                          <a:latin typeface="+mn-lt"/>
                        </a:rPr>
                        <a:t>500</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30</a:t>
                      </a:r>
                      <a:endParaRPr lang="en-US" sz="1000" dirty="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0.95</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0.1</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a:effectLst/>
                          <a:latin typeface="+mn-lt"/>
                        </a:rPr>
                        <a:t>0.9</a:t>
                      </a:r>
                      <a:endParaRPr lang="en-US" sz="1000">
                        <a:effectLst/>
                        <a:latin typeface="+mn-lt"/>
                        <a:ea typeface="Calibri"/>
                        <a:cs typeface="Times New Roman"/>
                      </a:endParaRPr>
                    </a:p>
                  </a:txBody>
                  <a:tcPr marL="37532" marR="37532" marT="5774" marB="0" anchor="ctr"/>
                </a:tc>
                <a:tc>
                  <a:txBody>
                    <a:bodyPr/>
                    <a:lstStyle/>
                    <a:p>
                      <a:pPr marL="0" marR="0" algn="ctr">
                        <a:lnSpc>
                          <a:spcPct val="115000"/>
                        </a:lnSpc>
                        <a:spcBef>
                          <a:spcPts val="0"/>
                        </a:spcBef>
                        <a:spcAft>
                          <a:spcPts val="1000"/>
                        </a:spcAft>
                      </a:pPr>
                      <a:r>
                        <a:rPr lang="en-US" sz="1000" dirty="0">
                          <a:effectLst/>
                          <a:latin typeface="+mn-lt"/>
                        </a:rPr>
                        <a:t>1.1</a:t>
                      </a:r>
                      <a:endParaRPr lang="en-US" sz="1000" dirty="0">
                        <a:effectLst/>
                        <a:latin typeface="+mn-lt"/>
                        <a:ea typeface="Calibri"/>
                        <a:cs typeface="Times New Roman"/>
                      </a:endParaRPr>
                    </a:p>
                  </a:txBody>
                  <a:tcPr marL="37532" marR="37532" marT="5774" marB="0" anchor="ctr"/>
                </a:tc>
              </a:tr>
            </a:tbl>
          </a:graphicData>
        </a:graphic>
      </p:graphicFrame>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Summary</a:t>
            </a:r>
            <a:endParaRPr lang="en-US" sz="2800" b="1" dirty="0"/>
          </a:p>
        </p:txBody>
      </p:sp>
      <p:sp>
        <p:nvSpPr>
          <p:cNvPr id="3" name="Content Placeholder 2"/>
          <p:cNvSpPr>
            <a:spLocks noGrp="1"/>
          </p:cNvSpPr>
          <p:nvPr>
            <p:ph idx="1"/>
          </p:nvPr>
        </p:nvSpPr>
        <p:spPr>
          <a:xfrm>
            <a:off x="457200" y="1281281"/>
            <a:ext cx="8229600" cy="4725819"/>
          </a:xfrm>
        </p:spPr>
        <p:txBody>
          <a:bodyPr>
            <a:normAutofit/>
          </a:bodyPr>
          <a:lstStyle/>
          <a:p>
            <a:r>
              <a:rPr lang="en-US" sz="2000" dirty="0" smtClean="0">
                <a:latin typeface="Calibri" pitchFamily="34" charset="0"/>
                <a:cs typeface="Arial" pitchFamily="34" charset="0"/>
              </a:rPr>
              <a:t>ATMS TDR/SDR data has reached a provisional status.</a:t>
            </a:r>
            <a:r>
              <a:rPr lang="en-US" sz="2400" dirty="0" smtClean="0">
                <a:latin typeface="Calibri" pitchFamily="34" charset="0"/>
                <a:cs typeface="Arial" pitchFamily="34" charset="0"/>
              </a:rPr>
              <a:t> </a:t>
            </a:r>
          </a:p>
          <a:p>
            <a:pPr lvl="1"/>
            <a:r>
              <a:rPr lang="en-US" sz="1800" dirty="0" smtClean="0">
                <a:latin typeface="Calibri" pitchFamily="34" charset="0"/>
                <a:cs typeface="Arial" pitchFamily="34" charset="0"/>
              </a:rPr>
              <a:t>NEDT (precision) at 22 channels meet specification   </a:t>
            </a:r>
          </a:p>
          <a:p>
            <a:pPr lvl="1"/>
            <a:r>
              <a:rPr lang="en-US" sz="1800" dirty="0" smtClean="0">
                <a:latin typeface="Calibri" pitchFamily="34" charset="0"/>
                <a:cs typeface="Arial" pitchFamily="34" charset="0"/>
              </a:rPr>
              <a:t>Bias (accuracy) at channels  5 to 13 are better than specification </a:t>
            </a:r>
          </a:p>
          <a:p>
            <a:pPr lvl="1">
              <a:buNone/>
            </a:pPr>
            <a:endParaRPr lang="en-US" sz="2000" dirty="0" smtClean="0">
              <a:latin typeface="Calibri" pitchFamily="34" charset="0"/>
              <a:cs typeface="Arial" pitchFamily="34" charset="0"/>
            </a:endParaRPr>
          </a:p>
          <a:p>
            <a:r>
              <a:rPr lang="en-US" sz="2000" dirty="0" smtClean="0">
                <a:latin typeface="Calibri" pitchFamily="34" charset="0"/>
                <a:cs typeface="Arial" pitchFamily="34" charset="0"/>
              </a:rPr>
              <a:t>ATMS TDR to SDR conversion theory is well developed and applied for TDR to SDR conversion </a:t>
            </a:r>
          </a:p>
          <a:p>
            <a:pPr lvl="1"/>
            <a:r>
              <a:rPr lang="en-US" sz="1800" dirty="0" smtClean="0">
                <a:latin typeface="Calibri" pitchFamily="34" charset="0"/>
                <a:cs typeface="Arial" pitchFamily="34" charset="0"/>
              </a:rPr>
              <a:t>Caveats : </a:t>
            </a:r>
            <a:r>
              <a:rPr lang="en-US" sz="1800" dirty="0" err="1" smtClean="0">
                <a:latin typeface="Calibri" pitchFamily="34" charset="0"/>
                <a:cs typeface="Arial" pitchFamily="34" charset="0"/>
              </a:rPr>
              <a:t>xpol</a:t>
            </a:r>
            <a:r>
              <a:rPr lang="en-US" sz="1800" dirty="0" smtClean="0">
                <a:latin typeface="Calibri" pitchFamily="34" charset="0"/>
                <a:cs typeface="Arial" pitchFamily="34" charset="0"/>
              </a:rPr>
              <a:t> spill-over is neglected for window channels. Performance is not optimal for clear oceans where there is significant polarization </a:t>
            </a:r>
          </a:p>
          <a:p>
            <a:endParaRPr lang="en-US" sz="2000" dirty="0" smtClean="0">
              <a:latin typeface="Calibri" pitchFamily="34" charset="0"/>
              <a:cs typeface="Arial" pitchFamily="34" charset="0"/>
            </a:endParaRPr>
          </a:p>
          <a:p>
            <a:r>
              <a:rPr lang="en-US" sz="2000" dirty="0" smtClean="0">
                <a:latin typeface="Calibri" pitchFamily="34" charset="0"/>
                <a:cs typeface="Arial" pitchFamily="34" charset="0"/>
              </a:rPr>
              <a:t>ATMS  radiometric calibration theory needs to be further improved with full radiance processing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40</a:t>
            </a:fld>
            <a:endParaRPr lang="en-US"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ATMS </a:t>
            </a:r>
            <a:r>
              <a:rPr lang="en-US" sz="2800" b="1" dirty="0" err="1" smtClean="0">
                <a:latin typeface="+mn-lt"/>
              </a:rPr>
              <a:t>CalVal</a:t>
            </a:r>
            <a:r>
              <a:rPr lang="en-US" sz="2800" b="1" dirty="0" smtClean="0">
                <a:latin typeface="+mn-lt"/>
              </a:rPr>
              <a:t> Task Network</a:t>
            </a:r>
            <a:endParaRPr lang="en-US" sz="2800" b="1" dirty="0">
              <a:latin typeface="+mn-lt"/>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pPr/>
              <a:t>5</a:t>
            </a:fld>
            <a:endParaRPr lang="en-US" dirty="0"/>
          </a:p>
        </p:txBody>
      </p:sp>
      <p:graphicFrame>
        <p:nvGraphicFramePr>
          <p:cNvPr id="5" name="Table 4"/>
          <p:cNvGraphicFramePr>
            <a:graphicFrameLocks noGrp="1"/>
          </p:cNvGraphicFramePr>
          <p:nvPr/>
        </p:nvGraphicFramePr>
        <p:xfrm>
          <a:off x="15765" y="928762"/>
          <a:ext cx="9144000" cy="7395972"/>
        </p:xfrm>
        <a:graphic>
          <a:graphicData uri="http://schemas.openxmlformats.org/drawingml/2006/table">
            <a:tbl>
              <a:tblPr/>
              <a:tblGrid>
                <a:gridCol w="709571"/>
                <a:gridCol w="1039669"/>
                <a:gridCol w="2679404"/>
                <a:gridCol w="4715356"/>
              </a:tblGrid>
              <a:tr h="94790">
                <a:tc>
                  <a:txBody>
                    <a:bodyPr/>
                    <a:lstStyle/>
                    <a:p>
                      <a:pPr marL="0" marR="0" algn="ctr">
                        <a:lnSpc>
                          <a:spcPct val="115000"/>
                        </a:lnSpc>
                        <a:spcBef>
                          <a:spcPts val="0"/>
                        </a:spcBef>
                        <a:spcAft>
                          <a:spcPts val="0"/>
                        </a:spcAft>
                      </a:pPr>
                      <a:r>
                        <a:rPr lang="en-US" sz="1200" b="1" dirty="0">
                          <a:latin typeface="Calibri"/>
                          <a:ea typeface="SimSun"/>
                          <a:cs typeface="Times New Roman"/>
                        </a:rPr>
                        <a:t>Index</a:t>
                      </a:r>
                      <a:endParaRPr lang="en-US" sz="1200" dirty="0">
                        <a:latin typeface="Calibri"/>
                        <a:ea typeface="SimSun"/>
                        <a:cs typeface="Times New Roman"/>
                      </a:endParaRP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200" b="1" dirty="0">
                          <a:latin typeface="Calibri"/>
                          <a:ea typeface="SimSun"/>
                          <a:cs typeface="Times New Roman"/>
                        </a:rPr>
                        <a:t>Organizations</a:t>
                      </a:r>
                      <a:endParaRPr lang="en-US" sz="1200" dirty="0">
                        <a:latin typeface="Calibri"/>
                        <a:ea typeface="SimSun"/>
                        <a:cs typeface="Times New Roman"/>
                      </a:endParaRP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200" b="1">
                          <a:latin typeface="Calibri"/>
                          <a:ea typeface="SimSun"/>
                          <a:cs typeface="Times New Roman"/>
                        </a:rPr>
                        <a:t>Task Name/Number</a:t>
                      </a:r>
                      <a:endParaRPr lang="en-US" sz="1200">
                        <a:latin typeface="Calibri"/>
                        <a:ea typeface="SimSun"/>
                        <a:cs typeface="Times New Roman"/>
                      </a:endParaRP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200" b="1">
                          <a:latin typeface="Calibri"/>
                          <a:ea typeface="SimSun"/>
                          <a:cs typeface="Times New Roman"/>
                        </a:rPr>
                        <a:t>Objective</a:t>
                      </a:r>
                      <a:endParaRPr lang="en-US" sz="1200">
                        <a:latin typeface="Calibri"/>
                        <a:ea typeface="SimSun"/>
                        <a:cs typeface="Times New Roman"/>
                      </a:endParaRP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229848">
                <a:tc>
                  <a:txBody>
                    <a:bodyPr/>
                    <a:lstStyle/>
                    <a:p>
                      <a:pPr marL="0" marR="0" algn="ctr">
                        <a:lnSpc>
                          <a:spcPct val="115000"/>
                        </a:lnSpc>
                        <a:spcBef>
                          <a:spcPts val="0"/>
                        </a:spcBef>
                        <a:spcAft>
                          <a:spcPts val="0"/>
                        </a:spcAft>
                      </a:pPr>
                      <a:r>
                        <a:rPr lang="en-US" sz="1000" dirty="0">
                          <a:latin typeface="Calibri"/>
                          <a:ea typeface="SimSun"/>
                          <a:cs typeface="Times New Roman"/>
                        </a:rPr>
                        <a:t>#1</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dirty="0">
                          <a:solidFill>
                            <a:srgbClr val="0000FF"/>
                          </a:solidFill>
                          <a:latin typeface="Calibri"/>
                          <a:ea typeface="SimSun"/>
                          <a:cs typeface="Times New Roman"/>
                        </a:rPr>
                        <a:t>MITLL</a:t>
                      </a:r>
                      <a:r>
                        <a:rPr lang="en-US" sz="1000" dirty="0">
                          <a:latin typeface="Calibri"/>
                          <a:ea typeface="SimSun"/>
                          <a:cs typeface="Times New Roman"/>
                        </a:rPr>
                        <a:t>(S)</a:t>
                      </a:r>
                    </a:p>
                    <a:p>
                      <a:pPr marL="0" marR="0" algn="ctr">
                        <a:lnSpc>
                          <a:spcPct val="115000"/>
                        </a:lnSpc>
                        <a:spcBef>
                          <a:spcPts val="0"/>
                        </a:spcBef>
                        <a:spcAft>
                          <a:spcPts val="0"/>
                        </a:spcAft>
                      </a:pPr>
                      <a:r>
                        <a:rPr lang="en-US" sz="1000" dirty="0">
                          <a:solidFill>
                            <a:srgbClr val="943634"/>
                          </a:solidFill>
                          <a:latin typeface="Calibri"/>
                          <a:ea typeface="SimSun"/>
                          <a:cs typeface="Times New Roman"/>
                        </a:rPr>
                        <a:t>NGES</a:t>
                      </a:r>
                      <a:r>
                        <a:rPr lang="en-US" sz="1000" dirty="0">
                          <a:latin typeface="Calibri"/>
                          <a:ea typeface="SimSun"/>
                          <a:cs typeface="Times New Roman"/>
                        </a:rPr>
                        <a:t>(P)</a:t>
                      </a:r>
                    </a:p>
                    <a:p>
                      <a:pPr marL="0" marR="0" algn="ctr">
                        <a:lnSpc>
                          <a:spcPct val="115000"/>
                        </a:lnSpc>
                        <a:spcBef>
                          <a:spcPts val="0"/>
                        </a:spcBef>
                        <a:spcAft>
                          <a:spcPts val="0"/>
                        </a:spcAft>
                      </a:pPr>
                      <a:r>
                        <a:rPr lang="en-US" sz="1000" dirty="0">
                          <a:solidFill>
                            <a:srgbClr val="00B050"/>
                          </a:solidFill>
                          <a:latin typeface="Calibri"/>
                          <a:ea typeface="SimSun"/>
                          <a:cs typeface="Times New Roman"/>
                        </a:rPr>
                        <a:t>NASA</a:t>
                      </a:r>
                      <a:r>
                        <a:rPr lang="en-US" sz="1000" dirty="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Activation sequence / SEV-1</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a:latin typeface="Calibri"/>
                          <a:ea typeface="SimSun"/>
                          <a:cs typeface="Times New Roman"/>
                        </a:rPr>
                        <a:t>Activate ATMS by safely powering up, initiating a scan profile, and to start collecting science packet data</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#2</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SimSun"/>
                          <a:cs typeface="Times New Roman"/>
                        </a:rPr>
                        <a:t>NOAA/STAR</a:t>
                      </a:r>
                      <a:r>
                        <a:rPr lang="en-US" sz="1000" dirty="0">
                          <a:latin typeface="Calibri"/>
                          <a:ea typeface="SimSun"/>
                          <a:cs typeface="Times New Roman"/>
                        </a:rPr>
                        <a:t>(P)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Long Term Trending </a:t>
                      </a:r>
                    </a:p>
                    <a:p>
                      <a:pPr marL="0" marR="0">
                        <a:lnSpc>
                          <a:spcPct val="115000"/>
                        </a:lnSpc>
                        <a:spcBef>
                          <a:spcPts val="0"/>
                        </a:spcBef>
                        <a:spcAft>
                          <a:spcPts val="0"/>
                        </a:spcAft>
                      </a:pPr>
                      <a:r>
                        <a:rPr lang="en-US" sz="1000" dirty="0">
                          <a:latin typeface="Calibri"/>
                          <a:ea typeface="SimSun"/>
                          <a:cs typeface="Times New Roman"/>
                        </a:rPr>
                        <a:t> / SEV-2</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a:latin typeface="Calibri"/>
                          <a:ea typeface="SimSun"/>
                          <a:cs typeface="Times New Roman"/>
                        </a:rPr>
                        <a:t>Trend a multitude of ATMS data to monitor the health, anomalies, and the response of external influences on the instrument</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9848">
                <a:tc>
                  <a:txBody>
                    <a:bodyPr/>
                    <a:lstStyle/>
                    <a:p>
                      <a:pPr marL="0" marR="0" algn="ctr">
                        <a:lnSpc>
                          <a:spcPct val="115000"/>
                        </a:lnSpc>
                        <a:spcBef>
                          <a:spcPts val="0"/>
                        </a:spcBef>
                        <a:spcAft>
                          <a:spcPts val="0"/>
                        </a:spcAft>
                      </a:pPr>
                      <a:r>
                        <a:rPr lang="en-US" sz="1000">
                          <a:latin typeface="Calibri"/>
                          <a:ea typeface="SimSun"/>
                          <a:cs typeface="Times New Roman"/>
                        </a:rPr>
                        <a:t>#3</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dirty="0">
                          <a:solidFill>
                            <a:srgbClr val="0000FF"/>
                          </a:solidFill>
                          <a:latin typeface="Calibri"/>
                          <a:ea typeface="SimSun"/>
                          <a:cs typeface="Times New Roman"/>
                        </a:rPr>
                        <a:t>MITLL</a:t>
                      </a:r>
                      <a:r>
                        <a:rPr lang="en-US" sz="1000" dirty="0">
                          <a:latin typeface="Calibri"/>
                          <a:ea typeface="SimSun"/>
                          <a:cs typeface="Times New Roman"/>
                        </a:rPr>
                        <a:t>(S)</a:t>
                      </a:r>
                    </a:p>
                    <a:p>
                      <a:pPr marL="0" marR="0" algn="ctr">
                        <a:lnSpc>
                          <a:spcPct val="115000"/>
                        </a:lnSpc>
                        <a:spcBef>
                          <a:spcPts val="0"/>
                        </a:spcBef>
                        <a:spcAft>
                          <a:spcPts val="0"/>
                        </a:spcAft>
                      </a:pPr>
                      <a:r>
                        <a:rPr lang="en-US" sz="1000" dirty="0">
                          <a:solidFill>
                            <a:srgbClr val="943634"/>
                          </a:solidFill>
                          <a:latin typeface="Calibri"/>
                          <a:ea typeface="SimSun"/>
                          <a:cs typeface="Times New Roman"/>
                        </a:rPr>
                        <a:t>NGES</a:t>
                      </a:r>
                      <a:r>
                        <a:rPr lang="en-US" sz="1000" dirty="0">
                          <a:latin typeface="Calibri"/>
                          <a:ea typeface="SimSun"/>
                          <a:cs typeface="Times New Roman"/>
                        </a:rPr>
                        <a:t>(P)</a:t>
                      </a:r>
                    </a:p>
                    <a:p>
                      <a:pPr marL="0" marR="0" algn="ctr">
                        <a:lnSpc>
                          <a:spcPct val="115000"/>
                        </a:lnSpc>
                        <a:spcBef>
                          <a:spcPts val="0"/>
                        </a:spcBef>
                        <a:spcAft>
                          <a:spcPts val="0"/>
                        </a:spcAft>
                      </a:pPr>
                      <a:r>
                        <a:rPr lang="en-US" sz="1000" dirty="0">
                          <a:solidFill>
                            <a:srgbClr val="00B050"/>
                          </a:solidFill>
                          <a:latin typeface="Calibri"/>
                          <a:ea typeface="SimSun"/>
                          <a:cs typeface="Times New Roman"/>
                        </a:rPr>
                        <a:t>NASA</a:t>
                      </a:r>
                      <a:r>
                        <a:rPr lang="en-US" sz="1000" dirty="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Functional Evaluation</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a:latin typeface="Calibri"/>
                          <a:ea typeface="SimSun"/>
                          <a:cs typeface="Times New Roman"/>
                        </a:rPr>
                        <a:t>Evaluate that the sensor is operating as expected and was undamaged during the launch phase</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9848">
                <a:tc>
                  <a:txBody>
                    <a:bodyPr/>
                    <a:lstStyle/>
                    <a:p>
                      <a:pPr marL="0" marR="0" algn="ctr">
                        <a:lnSpc>
                          <a:spcPct val="115000"/>
                        </a:lnSpc>
                        <a:spcBef>
                          <a:spcPts val="0"/>
                        </a:spcBef>
                        <a:spcAft>
                          <a:spcPts val="0"/>
                        </a:spcAft>
                      </a:pPr>
                      <a:r>
                        <a:rPr lang="en-US" sz="1000">
                          <a:latin typeface="Calibri"/>
                          <a:ea typeface="SimSun"/>
                          <a:cs typeface="Times New Roman"/>
                        </a:rPr>
                        <a:t>#4</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a:solidFill>
                            <a:srgbClr val="FF0000"/>
                          </a:solidFill>
                          <a:latin typeface="Calibri"/>
                          <a:ea typeface="SimSun"/>
                          <a:cs typeface="Times New Roman"/>
                        </a:rPr>
                        <a:t>NOAA/STAR</a:t>
                      </a:r>
                      <a:r>
                        <a:rPr lang="en-US" sz="1000">
                          <a:latin typeface="Calibri"/>
                          <a:ea typeface="SimSun"/>
                          <a:cs typeface="Times New Roman"/>
                        </a:rPr>
                        <a:t>(CP)</a:t>
                      </a:r>
                    </a:p>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(CP)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(CP)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Space View Sector Selection / TUN-1</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a:latin typeface="Calibri"/>
                          <a:ea typeface="SimSun"/>
                          <a:cs typeface="Times New Roman"/>
                        </a:rPr>
                        <a:t>Determine which of the pre-determined space view angles have the least interference from the spacecraft or Earth intercept</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#5</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(CP)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(CP)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NPP intra-satellite interference evaluation / SEV-4</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a:latin typeface="Calibri"/>
                          <a:ea typeface="SimSun"/>
                          <a:cs typeface="Times New Roman"/>
                        </a:rPr>
                        <a:t>Determine ATMS RFI susceptibility to instruments and transmitters on NPP</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#6</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(CP)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(CP)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NPP Terrestrial Interference Evaluation / SEV-5</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a:latin typeface="Calibri"/>
                          <a:ea typeface="SimSun"/>
                          <a:cs typeface="Times New Roman"/>
                        </a:rPr>
                        <a:t>Identify RFI from ground sources</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9848">
                <a:tc>
                  <a:txBody>
                    <a:bodyPr/>
                    <a:lstStyle/>
                    <a:p>
                      <a:pPr marL="0" marR="0" algn="ctr">
                        <a:lnSpc>
                          <a:spcPct val="115000"/>
                        </a:lnSpc>
                        <a:spcBef>
                          <a:spcPts val="0"/>
                        </a:spcBef>
                        <a:spcAft>
                          <a:spcPts val="0"/>
                        </a:spcAft>
                      </a:pPr>
                      <a:r>
                        <a:rPr lang="en-US" sz="1000">
                          <a:latin typeface="Calibri"/>
                          <a:ea typeface="SimSun"/>
                          <a:cs typeface="Times New Roman"/>
                        </a:rPr>
                        <a:t>#7</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(S)</a:t>
                      </a:r>
                    </a:p>
                    <a:p>
                      <a:pPr marL="0" marR="0" algn="ctr">
                        <a:lnSpc>
                          <a:spcPct val="115000"/>
                        </a:lnSpc>
                        <a:spcBef>
                          <a:spcPts val="0"/>
                        </a:spcBef>
                        <a:spcAft>
                          <a:spcPts val="0"/>
                        </a:spcAft>
                      </a:pPr>
                      <a:r>
                        <a:rPr lang="en-US" sz="1000">
                          <a:solidFill>
                            <a:srgbClr val="943634"/>
                          </a:solidFill>
                          <a:latin typeface="Calibri"/>
                          <a:ea typeface="SimSun"/>
                          <a:cs typeface="Times New Roman"/>
                        </a:rPr>
                        <a:t>NGES</a:t>
                      </a:r>
                      <a:r>
                        <a:rPr lang="en-US" sz="1000">
                          <a:latin typeface="Calibri"/>
                          <a:ea typeface="SimSun"/>
                          <a:cs typeface="Times New Roman"/>
                        </a:rPr>
                        <a:t>(P)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Dynamic Range Evaluation / SEV-6</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a:latin typeface="Calibri"/>
                          <a:ea typeface="SimSun"/>
                          <a:cs typeface="Times New Roman"/>
                        </a:rPr>
                        <a:t>Verify that the radiometric counts do not exceed the specified maximum allowable for the instrument’s Analog-to-Digital conversion</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9848">
                <a:tc>
                  <a:txBody>
                    <a:bodyPr/>
                    <a:lstStyle/>
                    <a:p>
                      <a:pPr marL="0" marR="0" algn="ctr">
                        <a:lnSpc>
                          <a:spcPct val="115000"/>
                        </a:lnSpc>
                        <a:spcBef>
                          <a:spcPts val="0"/>
                        </a:spcBef>
                        <a:spcAft>
                          <a:spcPts val="0"/>
                        </a:spcAft>
                      </a:pPr>
                      <a:r>
                        <a:rPr lang="en-US" sz="1000">
                          <a:latin typeface="Calibri"/>
                          <a:ea typeface="SimSun"/>
                          <a:cs typeface="Times New Roman"/>
                        </a:rPr>
                        <a:t>#8</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(S)</a:t>
                      </a:r>
                    </a:p>
                    <a:p>
                      <a:pPr marL="0" marR="0" algn="ctr">
                        <a:lnSpc>
                          <a:spcPct val="115000"/>
                        </a:lnSpc>
                        <a:spcBef>
                          <a:spcPts val="0"/>
                        </a:spcBef>
                        <a:spcAft>
                          <a:spcPts val="0"/>
                        </a:spcAft>
                      </a:pPr>
                      <a:r>
                        <a:rPr lang="en-US" sz="1000">
                          <a:solidFill>
                            <a:srgbClr val="943634"/>
                          </a:solidFill>
                          <a:latin typeface="Calibri"/>
                          <a:ea typeface="SimSun"/>
                          <a:cs typeface="Times New Roman"/>
                        </a:rPr>
                        <a:t>NGES</a:t>
                      </a:r>
                      <a:r>
                        <a:rPr lang="en-US" sz="1000">
                          <a:latin typeface="Calibri"/>
                          <a:ea typeface="SimSun"/>
                          <a:cs typeface="Times New Roman"/>
                        </a:rPr>
                        <a:t>(P)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Scan Angle Evaluation / SEV-7</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Verify that the reflector’s scan position in the science data packet matches the expected scan position</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06464">
                <a:tc>
                  <a:txBody>
                    <a:bodyPr/>
                    <a:lstStyle/>
                    <a:p>
                      <a:pPr marL="0" marR="0" algn="ctr">
                        <a:lnSpc>
                          <a:spcPct val="115000"/>
                        </a:lnSpc>
                        <a:spcBef>
                          <a:spcPts val="0"/>
                        </a:spcBef>
                        <a:spcAft>
                          <a:spcPts val="0"/>
                        </a:spcAft>
                      </a:pPr>
                      <a:r>
                        <a:rPr lang="en-US" sz="1000">
                          <a:latin typeface="Calibri"/>
                          <a:ea typeface="SimSun"/>
                          <a:cs typeface="Times New Roman"/>
                        </a:rPr>
                        <a:t>#9</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a:solidFill>
                            <a:srgbClr val="FF0000"/>
                          </a:solidFill>
                          <a:latin typeface="Calibri"/>
                          <a:ea typeface="SimSun"/>
                          <a:cs typeface="Times New Roman"/>
                        </a:rPr>
                        <a:t>NOAA/STAR</a:t>
                      </a:r>
                      <a:r>
                        <a:rPr lang="en-US" sz="1000">
                          <a:latin typeface="Calibri"/>
                          <a:ea typeface="SimSun"/>
                          <a:cs typeface="Times New Roman"/>
                        </a:rPr>
                        <a:t>(S)</a:t>
                      </a:r>
                    </a:p>
                    <a:p>
                      <a:pPr marL="0" marR="0" algn="ctr">
                        <a:lnSpc>
                          <a:spcPct val="115000"/>
                        </a:lnSpc>
                        <a:spcBef>
                          <a:spcPts val="0"/>
                        </a:spcBef>
                        <a:spcAft>
                          <a:spcPts val="0"/>
                        </a:spcAft>
                      </a:pPr>
                      <a:r>
                        <a:rPr lang="en-US" sz="1000">
                          <a:solidFill>
                            <a:srgbClr val="943634"/>
                          </a:solidFill>
                          <a:latin typeface="Calibri"/>
                          <a:ea typeface="SimSun"/>
                          <a:cs typeface="Times New Roman"/>
                        </a:rPr>
                        <a:t>NGES</a:t>
                      </a:r>
                      <a:r>
                        <a:rPr lang="en-US" sz="1000">
                          <a:latin typeface="Calibri"/>
                          <a:ea typeface="SimSun"/>
                          <a:cs typeface="Times New Roman"/>
                        </a:rPr>
                        <a:t>(P)</a:t>
                      </a:r>
                    </a:p>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(S)</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Radiometric Sensitivity Evaluation /</a:t>
                      </a:r>
                    </a:p>
                    <a:p>
                      <a:pPr marL="0" marR="0">
                        <a:lnSpc>
                          <a:spcPct val="115000"/>
                        </a:lnSpc>
                        <a:spcBef>
                          <a:spcPts val="0"/>
                        </a:spcBef>
                        <a:spcAft>
                          <a:spcPts val="0"/>
                        </a:spcAft>
                      </a:pPr>
                      <a:r>
                        <a:rPr lang="en-US" sz="1000" dirty="0">
                          <a:latin typeface="Calibri"/>
                          <a:ea typeface="SimSun"/>
                          <a:cs typeface="Times New Roman"/>
                        </a:rPr>
                        <a:t> VER-1</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Evaluate the on-orbit radiometric sensitivity (NE</a:t>
                      </a:r>
                      <a:r>
                        <a:rPr lang="en-US" sz="1000" dirty="0">
                          <a:latin typeface="Calibri"/>
                          <a:ea typeface="SimSun"/>
                          <a:cs typeface="Calibri"/>
                        </a:rPr>
                        <a:t>∆</a:t>
                      </a:r>
                      <a:r>
                        <a:rPr lang="en-US" sz="1000" dirty="0">
                          <a:latin typeface="Calibri"/>
                          <a:ea typeface="SimSun"/>
                          <a:cs typeface="Times New Roman"/>
                        </a:rPr>
                        <a:t>T)</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06464">
                <a:tc>
                  <a:txBody>
                    <a:bodyPr/>
                    <a:lstStyle/>
                    <a:p>
                      <a:pPr marL="0" marR="0" algn="ctr">
                        <a:lnSpc>
                          <a:spcPct val="115000"/>
                        </a:lnSpc>
                        <a:spcBef>
                          <a:spcPts val="0"/>
                        </a:spcBef>
                        <a:spcAft>
                          <a:spcPts val="0"/>
                        </a:spcAft>
                      </a:pPr>
                      <a:r>
                        <a:rPr lang="en-US" sz="1000">
                          <a:latin typeface="Calibri"/>
                          <a:ea typeface="SimSun"/>
                          <a:cs typeface="Times New Roman"/>
                        </a:rPr>
                        <a:t>#10</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a:solidFill>
                            <a:srgbClr val="FF0000"/>
                          </a:solidFill>
                          <a:latin typeface="Calibri"/>
                          <a:ea typeface="SimSun"/>
                          <a:cs typeface="Times New Roman"/>
                        </a:rPr>
                        <a:t>NOAA/STAR</a:t>
                      </a:r>
                      <a:r>
                        <a:rPr lang="en-US" sz="1000">
                          <a:latin typeface="Calibri"/>
                          <a:ea typeface="SimSun"/>
                          <a:cs typeface="Times New Roman"/>
                        </a:rPr>
                        <a:t>(S)</a:t>
                      </a:r>
                    </a:p>
                    <a:p>
                      <a:pPr marL="0" marR="0" algn="ctr">
                        <a:lnSpc>
                          <a:spcPct val="115000"/>
                        </a:lnSpc>
                        <a:spcBef>
                          <a:spcPts val="0"/>
                        </a:spcBef>
                        <a:spcAft>
                          <a:spcPts val="0"/>
                        </a:spcAft>
                      </a:pPr>
                      <a:r>
                        <a:rPr lang="en-US" sz="1000">
                          <a:solidFill>
                            <a:srgbClr val="943634"/>
                          </a:solidFill>
                          <a:latin typeface="Calibri"/>
                          <a:ea typeface="SimSun"/>
                          <a:cs typeface="Times New Roman"/>
                        </a:rPr>
                        <a:t>NGES</a:t>
                      </a:r>
                      <a:r>
                        <a:rPr lang="en-US" sz="1000">
                          <a:latin typeface="Calibri"/>
                          <a:ea typeface="SimSun"/>
                          <a:cs typeface="Times New Roman"/>
                        </a:rPr>
                        <a:t>(P)</a:t>
                      </a:r>
                    </a:p>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(S)</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Temperature Stabilization / SEV-8</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Allow the sensor’s temperature to reach equilibrium</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27026">
                <a:tc>
                  <a:txBody>
                    <a:bodyPr/>
                    <a:lstStyle/>
                    <a:p>
                      <a:pPr marL="0" marR="0" algn="ctr">
                        <a:lnSpc>
                          <a:spcPct val="115000"/>
                        </a:lnSpc>
                        <a:spcBef>
                          <a:spcPts val="0"/>
                        </a:spcBef>
                        <a:spcAft>
                          <a:spcPts val="0"/>
                        </a:spcAft>
                      </a:pPr>
                      <a:r>
                        <a:rPr lang="en-US" sz="1000">
                          <a:latin typeface="Calibri"/>
                          <a:ea typeface="SimSun"/>
                          <a:cs typeface="Times New Roman"/>
                        </a:rPr>
                        <a:t>#11</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(CP)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(CP)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RF Shelf to Cold Plate LUT Verification / TUN-2</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Verify the SDR algorithm LUT then covert the RF Shelf temperature to an appropriate cold plate temperature. Such LUT is used to determine the nonlinearity correction factor based on the present RF Shelf temperature</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#12</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(CP)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(CP)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Performance Evaluation: Short Stare &amp; Dwell Test / TUN-x</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a:latin typeface="Calibri"/>
                          <a:ea typeface="SimSun"/>
                          <a:cs typeface="Times New Roman"/>
                        </a:rPr>
                        <a:t>Evaluate sensor performance through the sensor’s Power Spectral Density (PSD)</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523240">
                <a:tc>
                  <a:txBody>
                    <a:bodyPr/>
                    <a:lstStyle/>
                    <a:p>
                      <a:pPr marL="0" marR="0" algn="ctr">
                        <a:lnSpc>
                          <a:spcPct val="115000"/>
                        </a:lnSpc>
                        <a:spcBef>
                          <a:spcPts val="0"/>
                        </a:spcBef>
                        <a:spcAft>
                          <a:spcPts val="0"/>
                        </a:spcAft>
                      </a:pPr>
                      <a:r>
                        <a:rPr lang="en-US" sz="1000">
                          <a:latin typeface="Calibri"/>
                          <a:ea typeface="SimSun"/>
                          <a:cs typeface="Times New Roman"/>
                        </a:rPr>
                        <a:t>#13</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(CP)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(CP)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Radiometric Environmental Characterization / TUN-y</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a:latin typeface="Calibri"/>
                          <a:ea typeface="SimSun"/>
                          <a:cs typeface="Times New Roman"/>
                        </a:rPr>
                        <a:t>Characterize the radiometric environment to validate the cold calibration temperature bias (SDR algorithm calibration parameter), evaluate the uniform weight of the four internal calibration target measurements, and provide additional measurements to the calculation of the beam efficiency and scan bias correction factors (SDR algorithm calibration parameters).</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#14</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a:solidFill>
                            <a:srgbClr val="FF0000"/>
                          </a:solidFill>
                          <a:latin typeface="Calibri"/>
                          <a:ea typeface="SimSun"/>
                          <a:cs typeface="Times New Roman"/>
                        </a:rPr>
                        <a:t>NOAA/STAR</a:t>
                      </a:r>
                      <a:r>
                        <a:rPr lang="en-US" sz="1000">
                          <a:latin typeface="Calibri"/>
                          <a:ea typeface="SimSun"/>
                          <a:cs typeface="Times New Roman"/>
                        </a:rPr>
                        <a:t>(CP)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(CP)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Lunar Intrusion Evaluation and Mitigation / TUN-3</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Determine a routine procedure for dealing with lunar contamination of the cold space calibration target</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272791885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ATMS </a:t>
            </a:r>
            <a:r>
              <a:rPr lang="en-US" sz="2800" b="1" dirty="0" err="1" smtClean="0">
                <a:latin typeface="+mn-lt"/>
              </a:rPr>
              <a:t>CalVal</a:t>
            </a:r>
            <a:r>
              <a:rPr lang="en-US" sz="2800" b="1" dirty="0" smtClean="0">
                <a:latin typeface="+mn-lt"/>
              </a:rPr>
              <a:t> Tasks</a:t>
            </a:r>
            <a:endParaRPr lang="en-US" sz="2800" b="1" dirty="0">
              <a:latin typeface="+mn-lt"/>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pPr/>
              <a:t>6</a:t>
            </a:fld>
            <a:endParaRPr lang="en-US" dirty="0"/>
          </a:p>
        </p:txBody>
      </p:sp>
      <p:graphicFrame>
        <p:nvGraphicFramePr>
          <p:cNvPr id="5" name="Table 4"/>
          <p:cNvGraphicFramePr>
            <a:graphicFrameLocks noGrp="1"/>
          </p:cNvGraphicFramePr>
          <p:nvPr/>
        </p:nvGraphicFramePr>
        <p:xfrm>
          <a:off x="-1" y="938944"/>
          <a:ext cx="9144000" cy="4437508"/>
        </p:xfrm>
        <a:graphic>
          <a:graphicData uri="http://schemas.openxmlformats.org/drawingml/2006/table">
            <a:tbl>
              <a:tblPr/>
              <a:tblGrid>
                <a:gridCol w="709571"/>
                <a:gridCol w="1076700"/>
                <a:gridCol w="2530549"/>
                <a:gridCol w="4827180"/>
              </a:tblGrid>
              <a:tr h="94790">
                <a:tc>
                  <a:txBody>
                    <a:bodyPr/>
                    <a:lstStyle/>
                    <a:p>
                      <a:pPr marL="0" marR="0" algn="ctr">
                        <a:lnSpc>
                          <a:spcPct val="115000"/>
                        </a:lnSpc>
                        <a:spcBef>
                          <a:spcPts val="0"/>
                        </a:spcBef>
                        <a:spcAft>
                          <a:spcPts val="0"/>
                        </a:spcAft>
                      </a:pPr>
                      <a:r>
                        <a:rPr lang="en-US" sz="1200" b="1" dirty="0">
                          <a:latin typeface="Calibri"/>
                          <a:ea typeface="SimSun"/>
                          <a:cs typeface="Times New Roman"/>
                        </a:rPr>
                        <a:t>Index</a:t>
                      </a:r>
                      <a:endParaRPr lang="en-US" sz="1200" dirty="0">
                        <a:latin typeface="Calibri"/>
                        <a:ea typeface="SimSun"/>
                        <a:cs typeface="Times New Roman"/>
                      </a:endParaRP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200" b="1" dirty="0">
                          <a:latin typeface="Calibri"/>
                          <a:ea typeface="SimSun"/>
                          <a:cs typeface="Times New Roman"/>
                        </a:rPr>
                        <a:t>Organizations</a:t>
                      </a:r>
                      <a:endParaRPr lang="en-US" sz="1200" dirty="0">
                        <a:latin typeface="Calibri"/>
                        <a:ea typeface="SimSun"/>
                        <a:cs typeface="Times New Roman"/>
                      </a:endParaRP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200" b="1">
                          <a:latin typeface="Calibri"/>
                          <a:ea typeface="SimSun"/>
                          <a:cs typeface="Times New Roman"/>
                        </a:rPr>
                        <a:t>Task Name/Number</a:t>
                      </a:r>
                      <a:endParaRPr lang="en-US" sz="1200">
                        <a:latin typeface="Calibri"/>
                        <a:ea typeface="SimSun"/>
                        <a:cs typeface="Times New Roman"/>
                      </a:endParaRP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200" b="1">
                          <a:latin typeface="Calibri"/>
                          <a:ea typeface="SimSun"/>
                          <a:cs typeface="Times New Roman"/>
                        </a:rPr>
                        <a:t>Objective</a:t>
                      </a:r>
                      <a:endParaRPr lang="en-US" sz="1200">
                        <a:latin typeface="Calibri"/>
                        <a:ea typeface="SimSun"/>
                        <a:cs typeface="Times New Roman"/>
                      </a:endParaRP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261620">
                <a:tc>
                  <a:txBody>
                    <a:bodyPr/>
                    <a:lstStyle/>
                    <a:p>
                      <a:pPr marL="0" marR="0" algn="ctr">
                        <a:lnSpc>
                          <a:spcPct val="115000"/>
                        </a:lnSpc>
                        <a:spcBef>
                          <a:spcPts val="0"/>
                        </a:spcBef>
                        <a:spcAft>
                          <a:spcPts val="0"/>
                        </a:spcAft>
                      </a:pPr>
                      <a:r>
                        <a:rPr lang="en-US" sz="1000" dirty="0">
                          <a:latin typeface="Calibri"/>
                          <a:ea typeface="SimSun"/>
                          <a:cs typeface="Times New Roman"/>
                        </a:rPr>
                        <a:t>#15</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SimSun"/>
                          <a:cs typeface="Times New Roman"/>
                        </a:rPr>
                        <a:t>NOAA/STAR</a:t>
                      </a:r>
                      <a:r>
                        <a:rPr lang="en-US" sz="1000" dirty="0">
                          <a:latin typeface="Calibri"/>
                          <a:ea typeface="SimSun"/>
                          <a:cs typeface="Times New Roman"/>
                        </a:rPr>
                        <a:t>(S)</a:t>
                      </a:r>
                    </a:p>
                    <a:p>
                      <a:pPr marL="0" marR="0" algn="ctr">
                        <a:lnSpc>
                          <a:spcPct val="115000"/>
                        </a:lnSpc>
                        <a:spcBef>
                          <a:spcPts val="0"/>
                        </a:spcBef>
                        <a:spcAft>
                          <a:spcPts val="0"/>
                        </a:spcAft>
                      </a:pPr>
                      <a:r>
                        <a:rPr lang="en-US" sz="1000" dirty="0">
                          <a:solidFill>
                            <a:srgbClr val="0000FF"/>
                          </a:solidFill>
                          <a:latin typeface="Calibri"/>
                          <a:ea typeface="SimSun"/>
                          <a:cs typeface="Times New Roman"/>
                        </a:rPr>
                        <a:t>MITLL</a:t>
                      </a:r>
                      <a:r>
                        <a:rPr lang="en-US" sz="1000" dirty="0">
                          <a:latin typeface="Calibri"/>
                          <a:ea typeface="SimSun"/>
                          <a:cs typeface="Times New Roman"/>
                        </a:rPr>
                        <a:t>(P)</a:t>
                      </a:r>
                    </a:p>
                    <a:p>
                      <a:pPr marL="0" marR="0" algn="ctr">
                        <a:lnSpc>
                          <a:spcPct val="115000"/>
                        </a:lnSpc>
                        <a:spcBef>
                          <a:spcPts val="0"/>
                        </a:spcBef>
                        <a:spcAft>
                          <a:spcPts val="0"/>
                        </a:spcAft>
                      </a:pPr>
                      <a:r>
                        <a:rPr lang="en-US" sz="1000" dirty="0">
                          <a:solidFill>
                            <a:srgbClr val="00B050"/>
                          </a:solidFill>
                          <a:latin typeface="Calibri"/>
                          <a:ea typeface="SimSun"/>
                          <a:cs typeface="Times New Roman"/>
                        </a:rPr>
                        <a:t>NASA</a:t>
                      </a:r>
                      <a:r>
                        <a:rPr lang="en-US" sz="1000" dirty="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Roll/Pitch Maneuvers / TUN-4, TUN-5, TUN-6</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Characterize the cross-track scan bias dependence and determine at least part of any asymmetries that may exist toward the anti-sun side of the bus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8468">
                <a:tc>
                  <a:txBody>
                    <a:bodyPr/>
                    <a:lstStyle/>
                    <a:p>
                      <a:pPr marL="0" marR="0" algn="ctr">
                        <a:lnSpc>
                          <a:spcPct val="115000"/>
                        </a:lnSpc>
                        <a:spcBef>
                          <a:spcPts val="0"/>
                        </a:spcBef>
                        <a:spcAft>
                          <a:spcPts val="0"/>
                        </a:spcAft>
                      </a:pPr>
                      <a:r>
                        <a:rPr lang="en-US" sz="1000">
                          <a:latin typeface="Calibri"/>
                          <a:ea typeface="SimSun"/>
                          <a:cs typeface="Times New Roman"/>
                        </a:rPr>
                        <a:t>#16</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SimSun"/>
                          <a:cs typeface="Times New Roman"/>
                        </a:rPr>
                        <a:t>NOAA/STAR</a:t>
                      </a:r>
                      <a:r>
                        <a:rPr lang="en-US" sz="1000" dirty="0">
                          <a:latin typeface="Calibri"/>
                          <a:ea typeface="SimSun"/>
                          <a:cs typeface="Times New Roman"/>
                        </a:rPr>
                        <a:t>(S)</a:t>
                      </a:r>
                    </a:p>
                    <a:p>
                      <a:pPr marL="0" marR="0" algn="ctr">
                        <a:lnSpc>
                          <a:spcPct val="115000"/>
                        </a:lnSpc>
                        <a:spcBef>
                          <a:spcPts val="0"/>
                        </a:spcBef>
                        <a:spcAft>
                          <a:spcPts val="0"/>
                        </a:spcAft>
                      </a:pPr>
                      <a:r>
                        <a:rPr lang="en-US" sz="1000" dirty="0">
                          <a:latin typeface="Calibri"/>
                          <a:ea typeface="SimSun"/>
                          <a:cs typeface="Times New Roman"/>
                        </a:rPr>
                        <a:t>SDL(P)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err="1">
                          <a:latin typeface="Calibri"/>
                          <a:ea typeface="SimSun"/>
                          <a:cs typeface="Times New Roman"/>
                        </a:rPr>
                        <a:t>Geolocation</a:t>
                      </a:r>
                      <a:r>
                        <a:rPr lang="en-US" sz="1000" dirty="0">
                          <a:latin typeface="Calibri"/>
                          <a:ea typeface="SimSun"/>
                          <a:cs typeface="Times New Roman"/>
                        </a:rPr>
                        <a:t> Verification / VER-2</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a:latin typeface="Calibri"/>
                          <a:ea typeface="SimSun"/>
                          <a:cs typeface="Times New Roman"/>
                        </a:rPr>
                        <a:t>Evaluate the pitch, roll, and yaw accuracy of the native ATMS FOVs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#17</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dirty="0">
                          <a:solidFill>
                            <a:srgbClr val="0000FF"/>
                          </a:solidFill>
                          <a:latin typeface="Calibri"/>
                          <a:ea typeface="SimSun"/>
                          <a:cs typeface="Times New Roman"/>
                        </a:rPr>
                        <a:t>MITLL</a:t>
                      </a:r>
                      <a:r>
                        <a:rPr lang="en-US" sz="1000" dirty="0">
                          <a:latin typeface="Calibri"/>
                          <a:ea typeface="SimSun"/>
                          <a:cs typeface="Times New Roman"/>
                        </a:rPr>
                        <a:t>(P)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Central Frequency Stability / SEV-9</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a:latin typeface="Calibri"/>
                          <a:ea typeface="SimSun"/>
                          <a:cs typeface="Times New Roman"/>
                        </a:rPr>
                        <a:t>Verify the frequency stability of the opaque 57.29-GHz channels</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#18</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SimSun"/>
                          <a:cs typeface="Times New Roman"/>
                        </a:rPr>
                        <a:t>NOAA/STAR</a:t>
                      </a:r>
                      <a:r>
                        <a:rPr lang="en-US" sz="1000" dirty="0">
                          <a:latin typeface="Calibri"/>
                          <a:ea typeface="SimSun"/>
                          <a:cs typeface="Times New Roman"/>
                        </a:rPr>
                        <a:t>(P)</a:t>
                      </a:r>
                    </a:p>
                    <a:p>
                      <a:pPr marL="0" marR="0" algn="ctr">
                        <a:lnSpc>
                          <a:spcPct val="115000"/>
                        </a:lnSpc>
                        <a:spcBef>
                          <a:spcPts val="0"/>
                        </a:spcBef>
                        <a:spcAft>
                          <a:spcPts val="0"/>
                        </a:spcAft>
                      </a:pPr>
                      <a:r>
                        <a:rPr lang="en-US" sz="1000" dirty="0">
                          <a:solidFill>
                            <a:srgbClr val="0000FF"/>
                          </a:solidFill>
                          <a:latin typeface="Calibri"/>
                          <a:ea typeface="SimSun"/>
                          <a:cs typeface="Times New Roman"/>
                        </a:rPr>
                        <a:t>MITLL</a:t>
                      </a:r>
                      <a:r>
                        <a:rPr lang="en-US" sz="1000" dirty="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SDR Correction Analysis / TUN-7</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a:latin typeface="Calibri"/>
                          <a:ea typeface="SimSun"/>
                          <a:cs typeface="Times New Roman"/>
                        </a:rPr>
                        <a:t>Calculate the two SDR tunable parameters called the beam efficiency and scan-dependent bias correction factors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#19</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SimSun"/>
                          <a:cs typeface="Times New Roman"/>
                        </a:rPr>
                        <a:t>NOAA/STAR</a:t>
                      </a:r>
                      <a:r>
                        <a:rPr lang="en-US" sz="1000" dirty="0">
                          <a:latin typeface="Calibri"/>
                          <a:ea typeface="SimSun"/>
                          <a:cs typeface="Times New Roman"/>
                        </a:rPr>
                        <a:t>(S)</a:t>
                      </a:r>
                    </a:p>
                    <a:p>
                      <a:pPr marL="0" marR="0" algn="ctr">
                        <a:lnSpc>
                          <a:spcPct val="115000"/>
                        </a:lnSpc>
                        <a:spcBef>
                          <a:spcPts val="0"/>
                        </a:spcBef>
                        <a:spcAft>
                          <a:spcPts val="0"/>
                        </a:spcAft>
                      </a:pPr>
                      <a:r>
                        <a:rPr lang="en-US" sz="1000" dirty="0">
                          <a:solidFill>
                            <a:srgbClr val="0000FF"/>
                          </a:solidFill>
                          <a:latin typeface="Calibri"/>
                          <a:ea typeface="SimSun"/>
                          <a:cs typeface="Times New Roman"/>
                        </a:rPr>
                        <a:t>MITLL</a:t>
                      </a:r>
                      <a:r>
                        <a:rPr lang="en-US" sz="1000" dirty="0">
                          <a:latin typeface="Calibri"/>
                          <a:ea typeface="SimSun"/>
                          <a:cs typeface="Times New Roman"/>
                        </a:rPr>
                        <a:t>(P)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a:t>
                      </a:r>
                      <a:r>
                        <a:rPr lang="en-US" sz="1000" dirty="0" err="1">
                          <a:latin typeface="Calibri"/>
                          <a:ea typeface="SimSun"/>
                          <a:cs typeface="Times New Roman"/>
                        </a:rPr>
                        <a:t>Resampling</a:t>
                      </a:r>
                      <a:r>
                        <a:rPr lang="en-US" sz="1000" dirty="0">
                          <a:latin typeface="Calibri"/>
                          <a:ea typeface="SimSun"/>
                          <a:cs typeface="Times New Roman"/>
                        </a:rPr>
                        <a:t> Validation using </a:t>
                      </a:r>
                      <a:r>
                        <a:rPr lang="en-US" sz="1000" dirty="0" err="1">
                          <a:latin typeface="Calibri"/>
                          <a:ea typeface="SimSun"/>
                          <a:cs typeface="Times New Roman"/>
                        </a:rPr>
                        <a:t>CrIS</a:t>
                      </a:r>
                      <a:r>
                        <a:rPr lang="en-US" sz="1000" dirty="0">
                          <a:latin typeface="Calibri"/>
                          <a:ea typeface="SimSun"/>
                          <a:cs typeface="Times New Roman"/>
                        </a:rPr>
                        <a:t> / </a:t>
                      </a:r>
                    </a:p>
                    <a:p>
                      <a:pPr marL="0" marR="0">
                        <a:lnSpc>
                          <a:spcPct val="115000"/>
                        </a:lnSpc>
                        <a:spcBef>
                          <a:spcPts val="0"/>
                        </a:spcBef>
                        <a:spcAft>
                          <a:spcPts val="0"/>
                        </a:spcAft>
                      </a:pPr>
                      <a:r>
                        <a:rPr lang="en-US" sz="1000" dirty="0">
                          <a:latin typeface="Calibri"/>
                          <a:ea typeface="SimSun"/>
                          <a:cs typeface="Times New Roman"/>
                        </a:rPr>
                        <a:t>VER-3</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a:latin typeface="Calibri"/>
                          <a:ea typeface="SimSun"/>
                          <a:cs typeface="Times New Roman"/>
                        </a:rPr>
                        <a:t>Validate the ATMS FOV resampling to the CrIS FOR</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#20</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SimSun"/>
                          <a:cs typeface="Times New Roman"/>
                        </a:rPr>
                        <a:t>NOAA/STAR</a:t>
                      </a:r>
                      <a:r>
                        <a:rPr lang="en-US" sz="1000" dirty="0">
                          <a:latin typeface="Calibri"/>
                          <a:ea typeface="SimSun"/>
                          <a:cs typeface="Times New Roman"/>
                        </a:rPr>
                        <a:t>(P)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Ascend/Descend comparisons / VER-4</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a:latin typeface="Calibri"/>
                          <a:ea typeface="SimSun"/>
                          <a:cs typeface="Times New Roman"/>
                        </a:rPr>
                        <a:t>Determine pointing, navigation, and asymmetry errors by binned and averaged 0.5x0.5 lat-lon boxes for ascending and descending nodes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523240">
                <a:tc>
                  <a:txBody>
                    <a:bodyPr/>
                    <a:lstStyle/>
                    <a:p>
                      <a:pPr marL="0" marR="0" algn="ctr">
                        <a:lnSpc>
                          <a:spcPct val="115000"/>
                        </a:lnSpc>
                        <a:spcBef>
                          <a:spcPts val="0"/>
                        </a:spcBef>
                        <a:spcAft>
                          <a:spcPts val="0"/>
                        </a:spcAft>
                      </a:pPr>
                      <a:r>
                        <a:rPr lang="en-US" sz="1000">
                          <a:latin typeface="Calibri"/>
                          <a:ea typeface="SimSun"/>
                          <a:cs typeface="Times New Roman"/>
                        </a:rPr>
                        <a:t>#21</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a:solidFill>
                            <a:srgbClr val="FF0000"/>
                          </a:solidFill>
                          <a:latin typeface="Calibri"/>
                          <a:ea typeface="SimSun"/>
                          <a:cs typeface="Times New Roman"/>
                        </a:rPr>
                        <a:t>NOAA/STAR</a:t>
                      </a:r>
                      <a:r>
                        <a:rPr lang="en-US" sz="1000">
                          <a:latin typeface="Calibri"/>
                          <a:ea typeface="SimSun"/>
                          <a:cs typeface="Times New Roman"/>
                        </a:rPr>
                        <a:t>(P)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Simultaneous Nadir Overpass (SNO) / VER-5</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a:latin typeface="Calibri"/>
                          <a:ea typeface="SimSun"/>
                          <a:cs typeface="Times New Roman"/>
                        </a:rPr>
                        <a:t>Inter-calibrate polar orbiting radiometers across satellites to achieve the consistency and traceability required for long term climate studies from the more than 20 years of NOAA satellite data. In addition, the calibration of current operational radiometers should be linked to those of the next generation meteorological satellites such as NPOESS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8468">
                <a:tc>
                  <a:txBody>
                    <a:bodyPr/>
                    <a:lstStyle/>
                    <a:p>
                      <a:pPr marL="0" marR="0" algn="ctr">
                        <a:lnSpc>
                          <a:spcPct val="115000"/>
                        </a:lnSpc>
                        <a:spcBef>
                          <a:spcPts val="0"/>
                        </a:spcBef>
                        <a:spcAft>
                          <a:spcPts val="0"/>
                        </a:spcAft>
                      </a:pPr>
                      <a:r>
                        <a:rPr lang="en-US" sz="1000">
                          <a:latin typeface="Calibri"/>
                          <a:ea typeface="SimSun"/>
                          <a:cs typeface="Times New Roman"/>
                        </a:rPr>
                        <a:t>#22</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a:solidFill>
                            <a:srgbClr val="FF0000"/>
                          </a:solidFill>
                          <a:latin typeface="Calibri"/>
                          <a:ea typeface="SimSun"/>
                          <a:cs typeface="Times New Roman"/>
                        </a:rPr>
                        <a:t>NOAA/STAR</a:t>
                      </a:r>
                      <a:r>
                        <a:rPr lang="en-US" sz="1000">
                          <a:latin typeface="Calibri"/>
                          <a:ea typeface="SimSun"/>
                          <a:cs typeface="Times New Roman"/>
                        </a:rPr>
                        <a:t>(P)</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Double Difference / VER-6</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a:latin typeface="Calibri"/>
                          <a:ea typeface="SimSun"/>
                          <a:cs typeface="Times New Roman"/>
                        </a:rPr>
                        <a:t>Inter-calibrate polar orbiting radiometers across satellites.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9848">
                <a:tc>
                  <a:txBody>
                    <a:bodyPr/>
                    <a:lstStyle/>
                    <a:p>
                      <a:pPr marL="0" marR="0" algn="ctr">
                        <a:lnSpc>
                          <a:spcPct val="115000"/>
                        </a:lnSpc>
                        <a:spcBef>
                          <a:spcPts val="0"/>
                        </a:spcBef>
                        <a:spcAft>
                          <a:spcPts val="0"/>
                        </a:spcAft>
                      </a:pPr>
                      <a:r>
                        <a:rPr lang="en-US" sz="1000">
                          <a:latin typeface="Calibri"/>
                          <a:ea typeface="SimSun"/>
                          <a:cs typeface="Times New Roman"/>
                        </a:rPr>
                        <a:t>#23</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a:solidFill>
                            <a:srgbClr val="FF0000"/>
                          </a:solidFill>
                          <a:latin typeface="Calibri"/>
                          <a:ea typeface="SimSun"/>
                          <a:cs typeface="Times New Roman"/>
                        </a:rPr>
                        <a:t>NOAA/STAR</a:t>
                      </a:r>
                      <a:r>
                        <a:rPr lang="en-US" sz="1000">
                          <a:latin typeface="Calibri"/>
                          <a:ea typeface="SimSun"/>
                          <a:cs typeface="Times New Roman"/>
                        </a:rPr>
                        <a:t>(S)</a:t>
                      </a:r>
                    </a:p>
                    <a:p>
                      <a:pPr marL="0" marR="0" algn="ctr">
                        <a:lnSpc>
                          <a:spcPct val="115000"/>
                        </a:lnSpc>
                        <a:spcBef>
                          <a:spcPts val="0"/>
                        </a:spcBef>
                        <a:spcAft>
                          <a:spcPts val="0"/>
                        </a:spcAft>
                      </a:pPr>
                      <a:r>
                        <a:rPr lang="en-US" sz="1000">
                          <a:latin typeface="Calibri"/>
                          <a:ea typeface="SimSun"/>
                          <a:cs typeface="Times New Roman"/>
                        </a:rPr>
                        <a:t>SDL(P)</a:t>
                      </a:r>
                    </a:p>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SDR validation by RAOB / VER-7</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Assemble a “golden set” of a few hundred matchups of </a:t>
                      </a:r>
                      <a:r>
                        <a:rPr lang="en-US" sz="1000" dirty="0" err="1">
                          <a:latin typeface="Calibri"/>
                          <a:ea typeface="SimSun"/>
                          <a:cs typeface="Times New Roman"/>
                        </a:rPr>
                        <a:t>Radiosonde</a:t>
                      </a:r>
                      <a:r>
                        <a:rPr lang="en-US" sz="1000" dirty="0">
                          <a:latin typeface="Calibri"/>
                          <a:ea typeface="SimSun"/>
                          <a:cs typeface="Times New Roman"/>
                        </a:rPr>
                        <a:t> and </a:t>
                      </a:r>
                      <a:r>
                        <a:rPr lang="en-US" sz="1000" dirty="0" err="1">
                          <a:latin typeface="Calibri"/>
                          <a:ea typeface="SimSun"/>
                          <a:cs typeface="Times New Roman"/>
                        </a:rPr>
                        <a:t>CrIMSS</a:t>
                      </a:r>
                      <a:r>
                        <a:rPr lang="en-US" sz="1000" dirty="0">
                          <a:latin typeface="Calibri"/>
                          <a:ea typeface="SimSun"/>
                          <a:cs typeface="Times New Roman"/>
                        </a:rPr>
                        <a:t> FOR’s over clear-sky area and validate ATMS SDR</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8468">
                <a:tc>
                  <a:txBody>
                    <a:bodyPr/>
                    <a:lstStyle/>
                    <a:p>
                      <a:pPr marL="0" marR="0" algn="ctr">
                        <a:lnSpc>
                          <a:spcPct val="115000"/>
                        </a:lnSpc>
                        <a:spcBef>
                          <a:spcPts val="0"/>
                        </a:spcBef>
                        <a:spcAft>
                          <a:spcPts val="0"/>
                        </a:spcAft>
                      </a:pPr>
                      <a:r>
                        <a:rPr lang="en-US" sz="1000">
                          <a:latin typeface="Calibri"/>
                          <a:ea typeface="SimSun"/>
                          <a:cs typeface="Times New Roman"/>
                        </a:rPr>
                        <a:t>#24</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000">
                          <a:solidFill>
                            <a:srgbClr val="FF0000"/>
                          </a:solidFill>
                          <a:latin typeface="Calibri"/>
                          <a:ea typeface="SimSun"/>
                          <a:cs typeface="Times New Roman"/>
                        </a:rPr>
                        <a:t>NOAA/STAR</a:t>
                      </a:r>
                      <a:r>
                        <a:rPr lang="en-US" sz="1000">
                          <a:latin typeface="Calibri"/>
                          <a:ea typeface="SimSun"/>
                          <a:cs typeface="Times New Roman"/>
                        </a:rPr>
                        <a:t>(P)</a:t>
                      </a:r>
                    </a:p>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ATMS SDR validation by NWP / VER-8</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dirty="0">
                          <a:latin typeface="Calibri"/>
                          <a:ea typeface="SimSun"/>
                          <a:cs typeface="Times New Roman"/>
                        </a:rPr>
                        <a:t>Identify SDR and remap SDR bias using NCEP GFS/GDAS data</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96216">
                <a:tc>
                  <a:txBody>
                    <a:bodyPr/>
                    <a:lstStyle/>
                    <a:p>
                      <a:pPr marL="0" marR="0" algn="ctr">
                        <a:lnSpc>
                          <a:spcPct val="115000"/>
                        </a:lnSpc>
                        <a:spcBef>
                          <a:spcPts val="0"/>
                        </a:spcBef>
                        <a:spcAft>
                          <a:spcPts val="0"/>
                        </a:spcAft>
                      </a:pPr>
                      <a:r>
                        <a:rPr lang="en-US" sz="1000">
                          <a:latin typeface="Calibri"/>
                          <a:ea typeface="SimSun"/>
                          <a:cs typeface="Times New Roman"/>
                        </a:rPr>
                        <a:t>#25</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000">
                          <a:solidFill>
                            <a:srgbClr val="0000FF"/>
                          </a:solidFill>
                          <a:latin typeface="Calibri"/>
                          <a:ea typeface="SimSun"/>
                          <a:cs typeface="Times New Roman"/>
                        </a:rPr>
                        <a:t>MITLL</a:t>
                      </a:r>
                      <a:r>
                        <a:rPr lang="en-US" sz="1000">
                          <a:latin typeface="Calibri"/>
                          <a:ea typeface="SimSun"/>
                          <a:cs typeface="Times New Roman"/>
                        </a:rPr>
                        <a:t>(P)</a:t>
                      </a:r>
                    </a:p>
                    <a:p>
                      <a:pPr marL="0" marR="0" algn="ctr">
                        <a:lnSpc>
                          <a:spcPct val="115000"/>
                        </a:lnSpc>
                        <a:spcBef>
                          <a:spcPts val="0"/>
                        </a:spcBef>
                        <a:spcAft>
                          <a:spcPts val="0"/>
                        </a:spcAft>
                      </a:pPr>
                      <a:r>
                        <a:rPr lang="en-US" sz="1000">
                          <a:solidFill>
                            <a:srgbClr val="00B050"/>
                          </a:solidFill>
                          <a:latin typeface="Calibri"/>
                          <a:ea typeface="SimSun"/>
                          <a:cs typeface="Times New Roman"/>
                        </a:rPr>
                        <a:t>NASA</a:t>
                      </a:r>
                      <a:r>
                        <a:rPr lang="en-US" sz="1000">
                          <a:latin typeface="Calibri"/>
                          <a:ea typeface="SimSun"/>
                          <a:cs typeface="Times New Roman"/>
                        </a:rPr>
                        <a:t>(S)</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High-Altitude Aircraft Validation Campaigns / VER-9</a:t>
                      </a:r>
                    </a:p>
                  </a:txBody>
                  <a:tcPr marL="15967" marR="15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1000" dirty="0">
                          <a:latin typeface="Calibri"/>
                          <a:ea typeface="SimSun"/>
                          <a:cs typeface="Times New Roman"/>
                        </a:rPr>
                        <a:t>Compare high-resolution and high altitude aircraft brightness temperature images with those from coincident satellite overpasses.</a:t>
                      </a:r>
                    </a:p>
                  </a:txBody>
                  <a:tcPr marL="15967" marR="15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xmlns="" val="272791885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822960"/>
          </a:xfrm>
        </p:spPr>
        <p:txBody>
          <a:bodyPr>
            <a:normAutofit/>
          </a:bodyPr>
          <a:lstStyle/>
          <a:p>
            <a:r>
              <a:rPr lang="en-US" sz="2800" b="1" dirty="0" smtClean="0"/>
              <a:t>ATMS SDR Provisional Product Highlights </a:t>
            </a:r>
            <a:endParaRPr lang="en-US" sz="2800" b="1" dirty="0"/>
          </a:p>
        </p:txBody>
      </p:sp>
      <p:sp>
        <p:nvSpPr>
          <p:cNvPr id="3" name="Content Placeholder 2"/>
          <p:cNvSpPr>
            <a:spLocks noGrp="1"/>
          </p:cNvSpPr>
          <p:nvPr>
            <p:ph idx="1"/>
          </p:nvPr>
        </p:nvSpPr>
        <p:spPr>
          <a:xfrm>
            <a:off x="277206" y="1418862"/>
            <a:ext cx="8452119" cy="4439677"/>
          </a:xfrm>
        </p:spPr>
        <p:txBody>
          <a:bodyPr>
            <a:normAutofit lnSpcReduction="10000"/>
          </a:bodyPr>
          <a:lstStyle/>
          <a:p>
            <a:r>
              <a:rPr lang="en-US" sz="2000" dirty="0" smtClean="0"/>
              <a:t>Stable instrument performance and calibration </a:t>
            </a:r>
          </a:p>
          <a:p>
            <a:r>
              <a:rPr lang="en-US" sz="2000" dirty="0" smtClean="0"/>
              <a:t>All the ATMS channels have noises much lower than specification</a:t>
            </a:r>
          </a:p>
          <a:p>
            <a:r>
              <a:rPr lang="en-US" sz="2000" dirty="0" smtClean="0"/>
              <a:t>ATMS processing coefficients table (PCT) are updated with nominal values</a:t>
            </a:r>
          </a:p>
          <a:p>
            <a:r>
              <a:rPr lang="en-US" sz="2000" dirty="0" smtClean="0"/>
              <a:t>Quality flags (e.g. spacecraft maneuver and </a:t>
            </a:r>
            <a:r>
              <a:rPr lang="en-US" sz="2000" dirty="0" err="1" smtClean="0"/>
              <a:t>scanline</a:t>
            </a:r>
            <a:r>
              <a:rPr lang="en-US" sz="2000" dirty="0" smtClean="0"/>
              <a:t>, calibrations) are checked and will be updated in the MX7.0 </a:t>
            </a:r>
          </a:p>
          <a:p>
            <a:r>
              <a:rPr lang="en-US" sz="2000" dirty="0" err="1" smtClean="0"/>
              <a:t>Geolocation</a:t>
            </a:r>
            <a:r>
              <a:rPr lang="en-US" sz="2000" dirty="0" smtClean="0"/>
              <a:t>  errors for all the channels are quantified and  meet specification </a:t>
            </a:r>
          </a:p>
          <a:p>
            <a:r>
              <a:rPr lang="en-US" sz="2000" dirty="0" smtClean="0"/>
              <a:t>Remap SDR coefficients are updated using on-orbit </a:t>
            </a:r>
            <a:r>
              <a:rPr lang="en-US" sz="2000" dirty="0" err="1" smtClean="0"/>
              <a:t>CrIS</a:t>
            </a:r>
            <a:r>
              <a:rPr lang="en-US" sz="2000" dirty="0" smtClean="0"/>
              <a:t> data (e.g. </a:t>
            </a:r>
            <a:r>
              <a:rPr lang="en-US" sz="2000" dirty="0" err="1" smtClean="0"/>
              <a:t>CrIMSS</a:t>
            </a:r>
            <a:r>
              <a:rPr lang="en-US" sz="2000" dirty="0" smtClean="0"/>
              <a:t> now fully synchronized) and RSDR biases are assessed  </a:t>
            </a:r>
          </a:p>
          <a:p>
            <a:r>
              <a:rPr lang="en-US" sz="2000" dirty="0" smtClean="0"/>
              <a:t>On-orbit absolute calibration is explored using GPS RO  data, LBLRTM and ATMS SRF. All the sounding channels have biases much less than specification of accuracy  </a:t>
            </a:r>
          </a:p>
          <a:p>
            <a:r>
              <a:rPr lang="en-US" sz="2000" dirty="0" smtClean="0"/>
              <a:t>A theory for converting from DR to SDR is fully  developed and tested for ATMS. ATMS scan bias correction coefficients are derived.  </a:t>
            </a:r>
          </a:p>
          <a:p>
            <a:pPr>
              <a:buNone/>
            </a:pPr>
            <a:endParaRPr lang="en-US" sz="2000" dirty="0" smtClean="0"/>
          </a:p>
          <a:p>
            <a:endParaRPr lang="en-US" sz="20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7</a:t>
            </a:fld>
            <a:endParaRPr lang="en-US"/>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2800" b="1" dirty="0" smtClean="0">
                <a:solidFill>
                  <a:srgbClr val="000000"/>
                </a:solidFill>
                <a:latin typeface="+mj-lt"/>
              </a:rPr>
              <a:t>Channel Noise Characterization</a:t>
            </a:r>
            <a:r>
              <a:rPr lang="en-US" sz="2800" b="1" dirty="0" smtClean="0">
                <a:latin typeface="+mj-lt"/>
              </a:rPr>
              <a:t> </a:t>
            </a:r>
            <a:endParaRPr lang="en-US" sz="2800" b="1" dirty="0">
              <a:latin typeface="+mj-lt"/>
            </a:endParaRPr>
          </a:p>
        </p:txBody>
      </p:sp>
      <p:sp>
        <p:nvSpPr>
          <p:cNvPr id="3" name="Content Placeholder 2"/>
          <p:cNvSpPr>
            <a:spLocks noGrp="1"/>
          </p:cNvSpPr>
          <p:nvPr>
            <p:ph idx="1"/>
          </p:nvPr>
        </p:nvSpPr>
        <p:spPr>
          <a:xfrm>
            <a:off x="1431365" y="5097537"/>
            <a:ext cx="6366933" cy="538688"/>
          </a:xfrm>
        </p:spPr>
        <p:txBody>
          <a:bodyPr>
            <a:noAutofit/>
          </a:bodyPr>
          <a:lstStyle/>
          <a:p>
            <a:pPr>
              <a:buNone/>
            </a:pPr>
            <a:r>
              <a:rPr lang="en-US" sz="2000" b="1" dirty="0" smtClean="0"/>
              <a:t>All Channels are within Specifications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8</a:t>
            </a:fld>
            <a:endParaRPr lang="en-US" dirty="0"/>
          </a:p>
        </p:txBody>
      </p:sp>
      <p:sp>
        <p:nvSpPr>
          <p:cNvPr id="6" name="TextBox 5"/>
          <p:cNvSpPr txBox="1"/>
          <p:nvPr/>
        </p:nvSpPr>
        <p:spPr>
          <a:xfrm>
            <a:off x="5310612" y="5878546"/>
            <a:ext cx="2285626" cy="369332"/>
          </a:xfrm>
          <a:prstGeom prst="rect">
            <a:avLst/>
          </a:prstGeom>
          <a:noFill/>
        </p:spPr>
        <p:txBody>
          <a:bodyPr wrap="none" rtlCol="0">
            <a:spAutoFit/>
          </a:bodyPr>
          <a:lstStyle/>
          <a:p>
            <a:r>
              <a:rPr lang="en-US" b="1" i="1" dirty="0" smtClean="0"/>
              <a:t>Slide courtesy of STAR</a:t>
            </a:r>
            <a:endParaRPr lang="en-US" b="1" i="1" dirty="0"/>
          </a:p>
        </p:txBody>
      </p:sp>
      <p:pic>
        <p:nvPicPr>
          <p:cNvPr id="25601" name="Picture 1"/>
          <p:cNvPicPr>
            <a:picLocks noChangeAspect="1" noChangeArrowheads="1"/>
          </p:cNvPicPr>
          <p:nvPr/>
        </p:nvPicPr>
        <p:blipFill>
          <a:blip r:embed="rId2"/>
          <a:srcRect/>
          <a:stretch>
            <a:fillRect/>
          </a:stretch>
        </p:blipFill>
        <p:spPr bwMode="auto">
          <a:xfrm>
            <a:off x="1335747" y="1228165"/>
            <a:ext cx="6453585" cy="3614329"/>
          </a:xfrm>
          <a:prstGeom prst="rect">
            <a:avLst/>
          </a:prstGeom>
          <a:noFill/>
        </p:spPr>
      </p:pic>
      <p:pic>
        <p:nvPicPr>
          <p:cNvPr id="25603" name="Picture 3"/>
          <p:cNvPicPr>
            <a:picLocks noChangeAspect="1" noChangeArrowheads="1"/>
          </p:cNvPicPr>
          <p:nvPr/>
        </p:nvPicPr>
        <p:blipFill>
          <a:blip r:embed="rId3"/>
          <a:srcRect/>
          <a:stretch>
            <a:fillRect/>
          </a:stretch>
        </p:blipFill>
        <p:spPr bwMode="auto">
          <a:xfrm>
            <a:off x="1974477" y="1671357"/>
            <a:ext cx="1485900" cy="542925"/>
          </a:xfrm>
          <a:prstGeom prst="rect">
            <a:avLst/>
          </a:prstGeom>
          <a:noFill/>
        </p:spPr>
      </p:pic>
      <p:sp>
        <p:nvSpPr>
          <p:cNvPr id="25604" name="Text Box 4"/>
          <p:cNvSpPr txBox="1">
            <a:spLocks noChangeArrowheads="1"/>
          </p:cNvSpPr>
          <p:nvPr/>
        </p:nvSpPr>
        <p:spPr bwMode="auto">
          <a:xfrm>
            <a:off x="3916505" y="4604370"/>
            <a:ext cx="1743075" cy="23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Channel Number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2" name="Text Box 2"/>
          <p:cNvSpPr txBox="1">
            <a:spLocks noChangeArrowheads="1"/>
          </p:cNvSpPr>
          <p:nvPr/>
        </p:nvSpPr>
        <p:spPr bwMode="auto">
          <a:xfrm rot="16200000">
            <a:off x="489215" y="2505004"/>
            <a:ext cx="1280687" cy="412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NEΔT (K)</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8" name="Rectangle 8"/>
          <p:cNvSpPr>
            <a:spLocks noChangeArrowheads="1"/>
          </p:cNvSpPr>
          <p:nvPr/>
        </p:nvSpPr>
        <p:spPr bwMode="auto">
          <a:xfrm>
            <a:off x="0" y="2924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Calibration Target Consistency Check</a:t>
            </a:r>
            <a:endParaRPr lang="en-US" sz="2800" b="1"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9</a:t>
            </a:fld>
            <a:endParaRPr lang="en-US" dirty="0"/>
          </a:p>
        </p:txBody>
      </p:sp>
      <p:pic>
        <p:nvPicPr>
          <p:cNvPr id="9" name="Content Placeholder 13" descr="CC_WC_GAIN_PRT_CH16.jpg"/>
          <p:cNvPicPr>
            <a:picLocks noGrp="1" noChangeAspect="1"/>
          </p:cNvPicPr>
          <p:nvPr>
            <p:ph idx="1"/>
          </p:nvPr>
        </p:nvPicPr>
        <p:blipFill>
          <a:blip r:embed="rId2" cstate="print"/>
          <a:stretch>
            <a:fillRect/>
          </a:stretch>
        </p:blipFill>
        <p:spPr>
          <a:xfrm>
            <a:off x="182034" y="1112838"/>
            <a:ext cx="7218891" cy="4572000"/>
          </a:xfrm>
        </p:spPr>
      </p:pic>
      <p:sp>
        <p:nvSpPr>
          <p:cNvPr id="10" name="Rectangle 9"/>
          <p:cNvSpPr/>
          <p:nvPr/>
        </p:nvSpPr>
        <p:spPr>
          <a:xfrm>
            <a:off x="6819898" y="1589617"/>
            <a:ext cx="2188633" cy="7334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GAIN Variability (%). Shifted 2%</a:t>
            </a:r>
            <a:endParaRPr lang="en-US" sz="1600" dirty="0">
              <a:solidFill>
                <a:schemeClr val="tx1"/>
              </a:solidFill>
            </a:endParaRPr>
          </a:p>
        </p:txBody>
      </p:sp>
      <p:sp>
        <p:nvSpPr>
          <p:cNvPr id="11" name="Rectangle 10"/>
          <p:cNvSpPr/>
          <p:nvPr/>
        </p:nvSpPr>
        <p:spPr>
          <a:xfrm>
            <a:off x="6819899" y="2506136"/>
            <a:ext cx="2188633" cy="838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Warm (R) and Cold (G) Counts Variability (%). Shifted 1-1.2%</a:t>
            </a:r>
            <a:endParaRPr lang="en-US" sz="1600" dirty="0">
              <a:solidFill>
                <a:schemeClr val="tx1"/>
              </a:solidFill>
            </a:endParaRPr>
          </a:p>
        </p:txBody>
      </p:sp>
      <p:sp>
        <p:nvSpPr>
          <p:cNvPr id="12" name="Rectangle 11"/>
          <p:cNvSpPr/>
          <p:nvPr/>
        </p:nvSpPr>
        <p:spPr>
          <a:xfrm>
            <a:off x="6819900" y="3825875"/>
            <a:ext cx="2188632" cy="733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PRT Temperature Variability (%)</a:t>
            </a:r>
            <a:endParaRPr lang="en-US" sz="1600" dirty="0">
              <a:solidFill>
                <a:schemeClr val="tx1"/>
              </a:solidFill>
            </a:endParaRPr>
          </a:p>
        </p:txBody>
      </p:sp>
      <p:sp>
        <p:nvSpPr>
          <p:cNvPr id="13" name="TextBox 12"/>
          <p:cNvSpPr txBox="1"/>
          <p:nvPr/>
        </p:nvSpPr>
        <p:spPr>
          <a:xfrm>
            <a:off x="669186" y="5620853"/>
            <a:ext cx="7891573" cy="1077218"/>
          </a:xfrm>
          <a:prstGeom prst="rect">
            <a:avLst/>
          </a:prstGeom>
          <a:noFill/>
        </p:spPr>
        <p:txBody>
          <a:bodyPr wrap="square" rtlCol="0">
            <a:spAutoFit/>
          </a:bodyPr>
          <a:lstStyle/>
          <a:p>
            <a:r>
              <a:rPr lang="en-US" sz="1600" dirty="0" smtClean="0"/>
              <a:t>ATMS calibration data consistency check. Channel 16. Nov 18, 2011. Data downloaded from GTP. Cold counts have more variability than warm counts, and gains also show significant variability. Need further investigation and assessment of impact on SDR quality</a:t>
            </a:r>
            <a:endParaRPr lang="en-US" sz="1600" dirty="0"/>
          </a:p>
        </p:txBody>
      </p:sp>
      <p:sp>
        <p:nvSpPr>
          <p:cNvPr id="14" name="TextBox 13"/>
          <p:cNvSpPr txBox="1"/>
          <p:nvPr/>
        </p:nvSpPr>
        <p:spPr>
          <a:xfrm>
            <a:off x="4986602" y="6451693"/>
            <a:ext cx="2287229" cy="369332"/>
          </a:xfrm>
          <a:prstGeom prst="rect">
            <a:avLst/>
          </a:prstGeom>
          <a:noFill/>
        </p:spPr>
        <p:txBody>
          <a:bodyPr wrap="none" rtlCol="0">
            <a:spAutoFit/>
          </a:bodyPr>
          <a:lstStyle/>
          <a:p>
            <a:r>
              <a:rPr lang="en-US" i="1" dirty="0" smtClean="0">
                <a:solidFill>
                  <a:srgbClr val="002060"/>
                </a:solidFill>
              </a:rPr>
              <a:t>Slide courtesy of NGAS</a:t>
            </a:r>
            <a:endParaRPr lang="en-US" i="1" dirty="0">
              <a:solidFill>
                <a:srgbClr val="002060"/>
              </a:solidFill>
            </a:endParaRPr>
          </a:p>
        </p:txBody>
      </p:sp>
    </p:spTree>
    <p:extLst>
      <p:ext uri="{BB962C8B-B14F-4D97-AF65-F5344CB8AC3E}">
        <p14:creationId xmlns:p14="http://schemas.microsoft.com/office/powerpoint/2010/main" xmlns="" val="360842199"/>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6182</TotalTime>
  <Words>3146</Words>
  <Application>Microsoft Office PowerPoint</Application>
  <PresentationFormat>On-screen Show (4:3)</PresentationFormat>
  <Paragraphs>862</Paragraphs>
  <Slides>40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NPP_FOR</vt:lpstr>
      <vt:lpstr>Equation</vt:lpstr>
      <vt:lpstr> Suomi NPP ATMS SDR Provisional Product Highlights    </vt:lpstr>
      <vt:lpstr>Outline</vt:lpstr>
      <vt:lpstr>ATMS Team Membership</vt:lpstr>
      <vt:lpstr>ATMS Calibration Requirements </vt:lpstr>
      <vt:lpstr>ATMS CalVal Task Network</vt:lpstr>
      <vt:lpstr>ATMS CalVal Tasks</vt:lpstr>
      <vt:lpstr>ATMS SDR Provisional Product Highlights </vt:lpstr>
      <vt:lpstr>Channel Noise Characterization </vt:lpstr>
      <vt:lpstr>Calibration Target Consistency Check</vt:lpstr>
      <vt:lpstr>ATMS PRT Uniformity Check </vt:lpstr>
      <vt:lpstr>PRT Temperature Uniformity Check </vt:lpstr>
      <vt:lpstr>ATMS Dynamic Range Count (Warm)</vt:lpstr>
      <vt:lpstr>Lunar Intrusion Detection</vt:lpstr>
      <vt:lpstr>Geolocation Verification</vt:lpstr>
      <vt:lpstr>Assessments of ATMS  Remap SDR (RSDR)</vt:lpstr>
      <vt:lpstr>Assessments of ATMS  Remap SDR (RSDR)</vt:lpstr>
      <vt:lpstr>Assessments of ATMS  Remap SDR (RSDR)</vt:lpstr>
      <vt:lpstr>ATMS Remap SDR Evaluation</vt:lpstr>
      <vt:lpstr>ATMS Calibration Accuracy Assessment  Using GPSRO</vt:lpstr>
      <vt:lpstr>Slide 20</vt:lpstr>
      <vt:lpstr>Line by Line RTM</vt:lpstr>
      <vt:lpstr>Slide 22</vt:lpstr>
      <vt:lpstr>ATMS  Bias Obs (TDR)  - GPS Simulated </vt:lpstr>
      <vt:lpstr>ATMS  Bias Obs -  Sim (GPSRO)</vt:lpstr>
      <vt:lpstr>ATMS Bias Compared to AMSU-A</vt:lpstr>
      <vt:lpstr>Slide 26</vt:lpstr>
      <vt:lpstr>Convertibility Issues from TDR to SDR </vt:lpstr>
      <vt:lpstr>Slide 28</vt:lpstr>
      <vt:lpstr>Slide 29</vt:lpstr>
      <vt:lpstr>Status of ATMS Discrepancy Reports  </vt:lpstr>
      <vt:lpstr>Lesson Learned from NPP ATMS</vt:lpstr>
      <vt:lpstr>ATMS Radiometric Calibration Using Rayleigh-Jeans (RJ) Approximation: Ill-Posted Approach in IDPS </vt:lpstr>
      <vt:lpstr>ATMS Radiometric Calibration Errors from RJ  vs. Pitch Maneuver Data </vt:lpstr>
      <vt:lpstr>Brightness Temperatures Simulated over Oceans  </vt:lpstr>
      <vt:lpstr>ATMS Polarization Twist Angle</vt:lpstr>
      <vt:lpstr>Slide 36</vt:lpstr>
      <vt:lpstr>Slide 37</vt:lpstr>
      <vt:lpstr>Slide 38</vt:lpstr>
      <vt:lpstr>Path Forward </vt:lpstr>
      <vt:lpstr>Summary</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Richard Ullman</dc:creator>
  <cp:lastModifiedBy>Fuzhong Weng</cp:lastModifiedBy>
  <cp:revision>705</cp:revision>
  <dcterms:created xsi:type="dcterms:W3CDTF">2011-10-05T18:31:57Z</dcterms:created>
  <dcterms:modified xsi:type="dcterms:W3CDTF">2012-10-23T00:38:11Z</dcterms:modified>
</cp:coreProperties>
</file>